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36" r:id="rId2"/>
    <p:sldId id="339" r:id="rId3"/>
    <p:sldId id="340" r:id="rId4"/>
    <p:sldId id="341" r:id="rId5"/>
    <p:sldId id="338" r:id="rId6"/>
    <p:sldId id="342" r:id="rId7"/>
    <p:sldId id="343" r:id="rId8"/>
    <p:sldId id="347" r:id="rId9"/>
    <p:sldId id="346" r:id="rId10"/>
    <p:sldId id="348" r:id="rId11"/>
    <p:sldId id="364" r:id="rId12"/>
    <p:sldId id="354" r:id="rId13"/>
    <p:sldId id="349" r:id="rId14"/>
    <p:sldId id="361" r:id="rId15"/>
    <p:sldId id="365" r:id="rId16"/>
    <p:sldId id="344" r:id="rId17"/>
    <p:sldId id="351" r:id="rId18"/>
    <p:sldId id="355" r:id="rId19"/>
    <p:sldId id="356" r:id="rId20"/>
    <p:sldId id="357" r:id="rId21"/>
    <p:sldId id="359" r:id="rId22"/>
    <p:sldId id="353" r:id="rId23"/>
    <p:sldId id="352" r:id="rId24"/>
    <p:sldId id="358" r:id="rId25"/>
    <p:sldId id="362" r:id="rId2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B4387"/>
    <a:srgbClr val="C78627"/>
    <a:srgbClr val="062346"/>
    <a:srgbClr val="09366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8418" autoAdjust="0"/>
  </p:normalViewPr>
  <p:slideViewPr>
    <p:cSldViewPr>
      <p:cViewPr varScale="1">
        <p:scale>
          <a:sx n="114" d="100"/>
          <a:sy n="114" d="100"/>
        </p:scale>
        <p:origin x="14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95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fld id="{5DADC116-4542-4BAD-AA70-F1F5B38E96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138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fld id="{CBEBC4A1-81DD-4AC7-9DFD-1C1AF82E48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44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D1DC5-4902-4216-AC25-AE12AC74CE46}" type="slidenum">
              <a:rPr lang="en-GB"/>
              <a:pPr/>
              <a:t>1</a:t>
            </a:fld>
            <a:endParaRPr lang="en-GB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400" b="1" smtClean="0"/>
          </a:p>
        </p:txBody>
      </p:sp>
    </p:spTree>
    <p:extLst>
      <p:ext uri="{BB962C8B-B14F-4D97-AF65-F5344CB8AC3E}">
        <p14:creationId xmlns:p14="http://schemas.microsoft.com/office/powerpoint/2010/main" val="1668921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Simon French</a:t>
            </a:r>
          </a:p>
          <a:p>
            <a:r>
              <a:rPr lang="en-US" dirty="0" smtClean="0"/>
              <a:t>simon.french@warwick.ac.uk</a:t>
            </a:r>
            <a:endParaRPr lang="en-GB" dirty="0"/>
          </a:p>
        </p:txBody>
      </p:sp>
      <p:pic>
        <p:nvPicPr>
          <p:cNvPr id="8" name="Picture 7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28312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05200" y="6215082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92DB8F9-6325-4A7A-98FC-2969AA4EFC6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7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34103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05200" y="6215082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92DB8F9-6325-4A7A-98FC-2969AA4EFC6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7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34103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05200" y="6215082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92DB8F9-6325-4A7A-98FC-2969AA4EFC6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" name="Picture 9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34103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05200" y="6215082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92DB8F9-6325-4A7A-98FC-2969AA4EFC6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9" name="Picture 8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34103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05200" y="6215082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92DB8F9-6325-4A7A-98FC-2969AA4EFC6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7" name="Picture 6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34103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34103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05200" y="6215082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92DB8F9-6325-4A7A-98FC-2969AA4EFC6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9" name="Picture 8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34103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D518B-3B41-45F3-9328-A2FD93CB62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05200" y="6215082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92DB8F9-6325-4A7A-98FC-2969AA4EFC6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7" name="Picture 6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34103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05200" y="6215082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92DB8F9-6325-4A7A-98FC-2969AA4EFC6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6" name="Picture 5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34103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05200" y="6215082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92DB8F9-6325-4A7A-98FC-2969AA4EFC6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9" name="Picture 8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34103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505200" y="6215082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92DB8F9-6325-4A7A-98FC-2969AA4EFC6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9" name="Picture 8" descr="riscu (1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163" y="6134103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8" name="Picture 7" descr="riscu (1)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57163" y="6128312"/>
            <a:ext cx="1806854" cy="5513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9366D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9366D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9366D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9366D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9366D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9366D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9366D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9366D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9366D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9366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9366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9366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9366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366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366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366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366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366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504" y="476672"/>
            <a:ext cx="8856984" cy="2838177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GB" sz="5400" dirty="0" smtClean="0">
                <a:solidFill>
                  <a:srgbClr val="FF0000"/>
                </a:solidFill>
              </a:rPr>
              <a:t>Geographical Uncertainty</a:t>
            </a:r>
            <a:br>
              <a:rPr lang="en-GB" sz="5400" dirty="0" smtClean="0">
                <a:solidFill>
                  <a:srgbClr val="FF0000"/>
                </a:solidFill>
              </a:rPr>
            </a:br>
            <a:r>
              <a:rPr lang="en-GB" sz="4800" dirty="0">
                <a:solidFill>
                  <a:srgbClr val="FF0000"/>
                </a:solidFill>
              </a:rPr>
              <a:t>W</a:t>
            </a:r>
            <a:r>
              <a:rPr lang="en-GB" sz="4800" dirty="0" smtClean="0">
                <a:solidFill>
                  <a:srgbClr val="FF0000"/>
                </a:solidFill>
              </a:rPr>
              <a:t>hy it is difficult to present and judge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5596" y="3645024"/>
            <a:ext cx="6400800" cy="1752600"/>
          </a:xfrm>
        </p:spPr>
        <p:txBody>
          <a:bodyPr/>
          <a:lstStyle/>
          <a:p>
            <a:r>
              <a:rPr lang="en-GB" dirty="0" smtClean="0"/>
              <a:t>Simon French</a:t>
            </a:r>
          </a:p>
          <a:p>
            <a:r>
              <a:rPr lang="en-GB" dirty="0"/>
              <a:t>s</a:t>
            </a:r>
            <a:r>
              <a:rPr lang="en-GB" dirty="0" smtClean="0"/>
              <a:t>imon.french@warwick.ac.uk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sz="3600" dirty="0" smtClean="0"/>
              <a:t>Communicating uncertainty is difficult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en-GB" sz="2400" dirty="0" smtClean="0"/>
              <a:t>Difficult to scientists; more difficult to lay public </a:t>
            </a:r>
          </a:p>
          <a:p>
            <a:pPr lvl="1"/>
            <a:r>
              <a:rPr lang="en-GB" sz="2000" dirty="0" smtClean="0"/>
              <a:t>And decision makers!!!</a:t>
            </a:r>
          </a:p>
          <a:p>
            <a:r>
              <a:rPr lang="en-GB" sz="2400" dirty="0" smtClean="0"/>
              <a:t>System 1 vs System 2 thinking</a:t>
            </a:r>
          </a:p>
          <a:p>
            <a:pPr lvl="1"/>
            <a:r>
              <a:rPr lang="en-GB" sz="2000" dirty="0" smtClean="0"/>
              <a:t>System 1: subconscious intuitive interpretation of and reaction to uncertainty</a:t>
            </a:r>
          </a:p>
          <a:p>
            <a:pPr lvl="1"/>
            <a:r>
              <a:rPr lang="en-GB" sz="2000" dirty="0" smtClean="0"/>
              <a:t>System 2: analytic explicit modelling </a:t>
            </a:r>
          </a:p>
          <a:p>
            <a:r>
              <a:rPr lang="en-GB" sz="2400" dirty="0" smtClean="0"/>
              <a:t>Cultural dimension</a:t>
            </a:r>
            <a:endParaRPr lang="en-GB" sz="2000" dirty="0" smtClean="0"/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8959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sz="3600" dirty="0" smtClean="0"/>
              <a:t>Communicating uncertainty is difficult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en-GB" sz="2400" dirty="0" smtClean="0"/>
              <a:t>Difficult to scientists; more difficult to lay public </a:t>
            </a:r>
          </a:p>
          <a:p>
            <a:pPr lvl="1"/>
            <a:r>
              <a:rPr lang="en-GB" sz="2000" dirty="0" smtClean="0"/>
              <a:t>And decision makers!!!</a:t>
            </a:r>
          </a:p>
          <a:p>
            <a:r>
              <a:rPr lang="en-GB" sz="2400" dirty="0" smtClean="0"/>
              <a:t>System 1 vs System 2 thinking</a:t>
            </a:r>
          </a:p>
          <a:p>
            <a:pPr lvl="1"/>
            <a:r>
              <a:rPr lang="en-GB" sz="2000" dirty="0" smtClean="0"/>
              <a:t>System 1: subconscious intuitive interpretation of and reaction to uncertainty</a:t>
            </a:r>
          </a:p>
          <a:p>
            <a:pPr lvl="1"/>
            <a:r>
              <a:rPr lang="en-GB" sz="2000" dirty="0" smtClean="0"/>
              <a:t>System 2: analytic explicit modelling </a:t>
            </a:r>
          </a:p>
          <a:p>
            <a:r>
              <a:rPr lang="en-GB" sz="2400" dirty="0" smtClean="0"/>
              <a:t>Cultural dimension</a:t>
            </a:r>
            <a:endParaRPr lang="en-GB" sz="2000" dirty="0" smtClean="0"/>
          </a:p>
          <a:p>
            <a:pPr lvl="1"/>
            <a:endParaRPr lang="en-GB" sz="20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6632"/>
            <a:ext cx="4297807" cy="5937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89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sz="3600" dirty="0" smtClean="0"/>
              <a:t>Communicating uncertainty is difficult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en-GB" sz="2400" dirty="0" smtClean="0"/>
              <a:t>Difficult to scientists; more difficult to lay public</a:t>
            </a:r>
            <a:endParaRPr lang="en-GB" sz="2000" dirty="0" smtClean="0"/>
          </a:p>
          <a:p>
            <a:r>
              <a:rPr lang="en-GB" sz="2400" dirty="0" smtClean="0"/>
              <a:t>System 1 vs System 2 thinking</a:t>
            </a:r>
          </a:p>
          <a:p>
            <a:pPr lvl="1"/>
            <a:r>
              <a:rPr lang="en-GB" sz="2000" dirty="0" smtClean="0"/>
              <a:t>System 1: subconscious intuitive interpretation of and reaction to uncertainty</a:t>
            </a:r>
          </a:p>
          <a:p>
            <a:pPr lvl="1"/>
            <a:r>
              <a:rPr lang="en-GB" sz="2000" dirty="0" smtClean="0"/>
              <a:t>System 2: analytic explicit modelling </a:t>
            </a:r>
          </a:p>
          <a:p>
            <a:r>
              <a:rPr lang="en-GB" sz="2400" dirty="0" smtClean="0"/>
              <a:t>Cultural dimension</a:t>
            </a:r>
          </a:p>
          <a:p>
            <a:pPr lvl="1"/>
            <a:r>
              <a:rPr lang="en-GB" sz="2000" dirty="0" smtClean="0"/>
              <a:t>Uncertainty: Wright and Philips (1980)</a:t>
            </a:r>
          </a:p>
          <a:p>
            <a:pPr lvl="1"/>
            <a:r>
              <a:rPr lang="en-GB" sz="2000" dirty="0" smtClean="0"/>
              <a:t>Geographical:  Walsham and Sahay (1998)</a:t>
            </a:r>
          </a:p>
          <a:p>
            <a:pPr lvl="1"/>
            <a:r>
              <a:rPr lang="en-GB" sz="2000" dirty="0" smtClean="0"/>
              <a:t>Mapping conventions</a:t>
            </a: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384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sz="3600" dirty="0" smtClean="0"/>
              <a:t>Communicating uncertainty is difficult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en-GB" sz="2400" dirty="0" smtClean="0"/>
              <a:t>Difficult to scientists; more difficult to lay public </a:t>
            </a:r>
          </a:p>
          <a:p>
            <a:r>
              <a:rPr lang="en-GB" sz="2400" dirty="0" smtClean="0"/>
              <a:t>System 1 vs System 2 thinking</a:t>
            </a:r>
          </a:p>
          <a:p>
            <a:pPr lvl="1"/>
            <a:r>
              <a:rPr lang="en-GB" sz="2000" dirty="0" smtClean="0"/>
              <a:t>System 1: subconscious intuitive interpretation of and reaction to uncertainty</a:t>
            </a:r>
          </a:p>
          <a:p>
            <a:pPr lvl="1"/>
            <a:r>
              <a:rPr lang="en-GB" sz="2000" dirty="0" smtClean="0"/>
              <a:t>System 2: analytic explicit modelling </a:t>
            </a:r>
          </a:p>
          <a:p>
            <a:r>
              <a:rPr lang="en-GB" sz="2400" dirty="0" smtClean="0"/>
              <a:t>Cultural dimension</a:t>
            </a:r>
          </a:p>
          <a:p>
            <a:pPr lvl="1"/>
            <a:r>
              <a:rPr lang="en-GB" sz="2000" dirty="0" smtClean="0"/>
              <a:t>Uncertainty: Wright and Philips (1980)</a:t>
            </a:r>
          </a:p>
          <a:p>
            <a:pPr lvl="1"/>
            <a:r>
              <a:rPr lang="en-GB" sz="2000" dirty="0" smtClean="0"/>
              <a:t>Geographical:  Walsham and Sahay (1998)</a:t>
            </a:r>
          </a:p>
          <a:p>
            <a:pPr lvl="1"/>
            <a:r>
              <a:rPr lang="en-GB" sz="2000" dirty="0"/>
              <a:t>Mapping </a:t>
            </a:r>
            <a:r>
              <a:rPr lang="en-GB" sz="2000" dirty="0" smtClean="0"/>
              <a:t>conventions</a:t>
            </a:r>
          </a:p>
          <a:p>
            <a:r>
              <a:rPr lang="en-GB" sz="2400" dirty="0" smtClean="0"/>
              <a:t>However, there has been much work on the effective communication of uncertainty and risk away from the spatial-temporal domain</a:t>
            </a:r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8694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follow that 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/>
          <a:lstStyle/>
          <a:p>
            <a:r>
              <a:rPr lang="en-GB" sz="2000" dirty="0" smtClean="0"/>
              <a:t>Judging and communicating geographical uncertainty is real fun!!!</a:t>
            </a:r>
          </a:p>
          <a:p>
            <a:pPr lvl="1"/>
            <a:r>
              <a:rPr lang="en-GB" sz="1800" dirty="0" err="1" smtClean="0"/>
              <a:t>MacEachren</a:t>
            </a:r>
            <a:r>
              <a:rPr lang="en-GB" sz="1800" dirty="0" smtClean="0"/>
              <a:t> (</a:t>
            </a:r>
            <a:r>
              <a:rPr lang="en-GB" sz="1800" i="1" dirty="0" smtClean="0"/>
              <a:t>et al!</a:t>
            </a:r>
            <a:r>
              <a:rPr lang="en-GB" sz="1800" dirty="0" smtClean="0"/>
              <a:t>) have continually advised me that it is right at the research front of cartography and GIS research worldwide.</a:t>
            </a:r>
          </a:p>
          <a:p>
            <a:pPr lvl="1"/>
            <a:r>
              <a:rPr lang="en-GB" sz="1800" dirty="0"/>
              <a:t>A. M. </a:t>
            </a:r>
            <a:r>
              <a:rPr lang="en-GB" sz="1800" dirty="0" err="1"/>
              <a:t>MacEachren</a:t>
            </a:r>
            <a:r>
              <a:rPr lang="en-GB" sz="1800" dirty="0"/>
              <a:t>, </a:t>
            </a:r>
            <a:r>
              <a:rPr lang="en-GB" sz="1800" i="1" dirty="0" smtClean="0"/>
              <a:t>et al </a:t>
            </a:r>
            <a:r>
              <a:rPr lang="en-GB" sz="1800" dirty="0" smtClean="0"/>
              <a:t>(2005</a:t>
            </a:r>
            <a:r>
              <a:rPr lang="en-GB" sz="1800" dirty="0"/>
              <a:t>). "Visualizing geospatial information uncertainty: what we k</a:t>
            </a:r>
            <a:r>
              <a:rPr lang="en-GB" sz="1800" dirty="0" smtClean="0"/>
              <a:t>now </a:t>
            </a:r>
            <a:r>
              <a:rPr lang="en-GB" sz="1800" dirty="0"/>
              <a:t>and what we need to know." </a:t>
            </a:r>
            <a:r>
              <a:rPr lang="en-GB" sz="1800" i="1" dirty="0"/>
              <a:t>International Journal of Geographic Information Science </a:t>
            </a:r>
            <a:r>
              <a:rPr lang="en-GB" sz="1800" b="1" i="1" dirty="0"/>
              <a:t>32(3): 139-160</a:t>
            </a:r>
            <a:r>
              <a:rPr lang="en-GB" sz="1800" b="1" i="1" dirty="0" smtClean="0"/>
              <a:t>.</a:t>
            </a:r>
            <a:endParaRPr lang="en-GB" sz="2400" dirty="0" smtClean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7767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follow that 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/>
          <a:lstStyle/>
          <a:p>
            <a:r>
              <a:rPr lang="en-GB" sz="2000" dirty="0" smtClean="0"/>
              <a:t>Judging and communicating geographical uncertainty is real fun!!!</a:t>
            </a:r>
          </a:p>
          <a:p>
            <a:pPr lvl="1"/>
            <a:r>
              <a:rPr lang="en-GB" sz="1800" dirty="0" err="1" smtClean="0"/>
              <a:t>MacEachren</a:t>
            </a:r>
            <a:r>
              <a:rPr lang="en-GB" sz="1800" dirty="0" smtClean="0"/>
              <a:t> (</a:t>
            </a:r>
            <a:r>
              <a:rPr lang="en-GB" sz="1800" i="1" dirty="0" smtClean="0"/>
              <a:t>et al!</a:t>
            </a:r>
            <a:r>
              <a:rPr lang="en-GB" sz="1800" dirty="0" smtClean="0"/>
              <a:t>) have continually advised me that it is right at the research front of cartography and GIS research worldwide.</a:t>
            </a:r>
          </a:p>
          <a:p>
            <a:pPr lvl="1"/>
            <a:r>
              <a:rPr lang="en-GB" sz="1800" dirty="0"/>
              <a:t>A. M. </a:t>
            </a:r>
            <a:r>
              <a:rPr lang="en-GB" sz="1800" dirty="0" err="1"/>
              <a:t>MacEachren</a:t>
            </a:r>
            <a:r>
              <a:rPr lang="en-GB" sz="1800" dirty="0"/>
              <a:t>, </a:t>
            </a:r>
            <a:r>
              <a:rPr lang="en-GB" sz="1800" i="1" dirty="0" smtClean="0"/>
              <a:t>et al </a:t>
            </a:r>
            <a:r>
              <a:rPr lang="en-GB" sz="1800" dirty="0" smtClean="0"/>
              <a:t>(2005</a:t>
            </a:r>
            <a:r>
              <a:rPr lang="en-GB" sz="1800" dirty="0"/>
              <a:t>). "Visualizing geospatial information uncertainty: what we k</a:t>
            </a:r>
            <a:r>
              <a:rPr lang="en-GB" sz="1800" dirty="0" smtClean="0"/>
              <a:t>now </a:t>
            </a:r>
            <a:r>
              <a:rPr lang="en-GB" sz="1800" dirty="0"/>
              <a:t>and what we need to know." </a:t>
            </a:r>
            <a:r>
              <a:rPr lang="en-GB" sz="1800" i="1" dirty="0"/>
              <a:t>International Journal of Geographic Information Science </a:t>
            </a:r>
            <a:r>
              <a:rPr lang="en-GB" sz="1800" b="1" i="1" dirty="0"/>
              <a:t>32(3): 139-160</a:t>
            </a:r>
            <a:r>
              <a:rPr lang="en-GB" sz="1800" b="1" i="1" dirty="0" smtClean="0"/>
              <a:t>.</a:t>
            </a:r>
            <a:endParaRPr lang="en-GB" sz="2400" dirty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85387" y="91073"/>
            <a:ext cx="8363272" cy="57861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000" dirty="0" err="1" smtClean="0">
                <a:solidFill>
                  <a:srgbClr val="FF0000"/>
                </a:solidFill>
              </a:rPr>
              <a:t>MacEachren</a:t>
            </a:r>
            <a:r>
              <a:rPr lang="en-GB" sz="2000" dirty="0" smtClean="0">
                <a:solidFill>
                  <a:srgbClr val="FF0000"/>
                </a:solidFill>
              </a:rPr>
              <a:t> et al (2005) Challenges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000" dirty="0" smtClean="0">
                <a:solidFill>
                  <a:srgbClr val="FF0000"/>
                </a:solidFill>
              </a:rPr>
              <a:t>Understanding </a:t>
            </a:r>
            <a:r>
              <a:rPr lang="en-GB" sz="2000" dirty="0">
                <a:solidFill>
                  <a:srgbClr val="FF0000"/>
                </a:solidFill>
              </a:rPr>
              <a:t>the components of uncertainty and their relationships to domains, users, and information needs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FF0000"/>
                </a:solidFill>
              </a:rPr>
              <a:t>Understanding how knowledge of information uncertainty influences information analysis, decision making, and decision </a:t>
            </a:r>
            <a:r>
              <a:rPr lang="en-GB" sz="2000" dirty="0" smtClean="0">
                <a:solidFill>
                  <a:srgbClr val="FF0000"/>
                </a:solidFill>
              </a:rPr>
              <a:t>outcomes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FF0000"/>
                </a:solidFill>
              </a:rPr>
              <a:t>Understanding how (or whether) uncertainty visualization aids exploratory </a:t>
            </a:r>
            <a:r>
              <a:rPr lang="en-GB" sz="2000" dirty="0" smtClean="0">
                <a:solidFill>
                  <a:srgbClr val="FF0000"/>
                </a:solidFill>
              </a:rPr>
              <a:t>analysis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FF0000"/>
                </a:solidFill>
              </a:rPr>
              <a:t>Developing methods for capturing and encoding analysts’ or decision makers’ </a:t>
            </a:r>
            <a:r>
              <a:rPr lang="en-GB" sz="2000" dirty="0" smtClean="0">
                <a:solidFill>
                  <a:srgbClr val="FF0000"/>
                </a:solidFill>
              </a:rPr>
              <a:t>uncertainty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FF0000"/>
                </a:solidFill>
              </a:rPr>
              <a:t>Developing representation methods for depicting multiple kinds </a:t>
            </a:r>
            <a:r>
              <a:rPr lang="en-GB" sz="2000" dirty="0" smtClean="0">
                <a:solidFill>
                  <a:srgbClr val="FF0000"/>
                </a:solidFill>
              </a:rPr>
              <a:t>of uncertainty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FF0000"/>
                </a:solidFill>
              </a:rPr>
              <a:t>Developing methods and tools for interacting with uncertainty </a:t>
            </a:r>
            <a:r>
              <a:rPr lang="en-GB" sz="2000" dirty="0" smtClean="0">
                <a:solidFill>
                  <a:srgbClr val="FF0000"/>
                </a:solidFill>
              </a:rPr>
              <a:t>depictions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FF0000"/>
                </a:solidFill>
              </a:rPr>
              <a:t>Assessing the usability and utility of uncertainty capture, representation, and interaction methods and tools</a:t>
            </a:r>
          </a:p>
        </p:txBody>
      </p:sp>
    </p:spTree>
    <p:extLst>
      <p:ext uri="{BB962C8B-B14F-4D97-AF65-F5344CB8AC3E}">
        <p14:creationId xmlns:p14="http://schemas.microsoft.com/office/powerpoint/2010/main" val="386182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follow that 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/>
          <a:lstStyle/>
          <a:p>
            <a:r>
              <a:rPr lang="en-GB" sz="2000" dirty="0" smtClean="0"/>
              <a:t>Judging and communicating geographical uncertainty is real fun!!!</a:t>
            </a:r>
          </a:p>
          <a:p>
            <a:pPr lvl="1"/>
            <a:r>
              <a:rPr lang="en-GB" sz="1800" dirty="0" err="1" smtClean="0"/>
              <a:t>MacEachren</a:t>
            </a:r>
            <a:r>
              <a:rPr lang="en-GB" sz="1800" dirty="0" smtClean="0"/>
              <a:t> (</a:t>
            </a:r>
            <a:r>
              <a:rPr lang="en-GB" sz="1800" i="1" dirty="0" smtClean="0"/>
              <a:t>et al!</a:t>
            </a:r>
            <a:r>
              <a:rPr lang="en-GB" sz="1800" dirty="0" smtClean="0"/>
              <a:t>) have continually advised me that it is right at the research front of cartography and GIS research worldwide.</a:t>
            </a:r>
          </a:p>
          <a:p>
            <a:pPr lvl="1"/>
            <a:r>
              <a:rPr lang="en-GB" sz="1800" dirty="0"/>
              <a:t>A. M. </a:t>
            </a:r>
            <a:r>
              <a:rPr lang="en-GB" sz="1800" dirty="0" err="1"/>
              <a:t>MacEachren</a:t>
            </a:r>
            <a:r>
              <a:rPr lang="en-GB" sz="1800" dirty="0"/>
              <a:t>, </a:t>
            </a:r>
            <a:r>
              <a:rPr lang="en-GB" sz="1800" i="1" dirty="0" smtClean="0"/>
              <a:t>et al </a:t>
            </a:r>
            <a:r>
              <a:rPr lang="en-GB" sz="1800" dirty="0" smtClean="0"/>
              <a:t>(2005</a:t>
            </a:r>
            <a:r>
              <a:rPr lang="en-GB" sz="1800" dirty="0"/>
              <a:t>). "Visualizing geospatial information uncertainty: what we k</a:t>
            </a:r>
            <a:r>
              <a:rPr lang="en-GB" sz="1800" dirty="0" smtClean="0"/>
              <a:t>now </a:t>
            </a:r>
            <a:r>
              <a:rPr lang="en-GB" sz="1800" dirty="0"/>
              <a:t>and what we need to know." </a:t>
            </a:r>
            <a:r>
              <a:rPr lang="en-GB" sz="1800" i="1" dirty="0"/>
              <a:t>International Journal of Geographic Information Science </a:t>
            </a:r>
            <a:r>
              <a:rPr lang="en-GB" sz="1800" b="1" i="1" dirty="0"/>
              <a:t>32(3): 139-160</a:t>
            </a:r>
            <a:r>
              <a:rPr lang="en-GB" sz="1800" b="1" i="1" dirty="0" smtClean="0"/>
              <a:t>.</a:t>
            </a:r>
            <a:endParaRPr lang="en-GB" sz="2400" dirty="0" smtClean="0"/>
          </a:p>
          <a:p>
            <a:r>
              <a:rPr lang="en-GB" sz="2000" dirty="0" smtClean="0"/>
              <a:t>But judging and communicating geographical uncertainty is what experts have to do in many government and business contexts</a:t>
            </a:r>
          </a:p>
          <a:p>
            <a:pPr lvl="1"/>
            <a:r>
              <a:rPr lang="en-GB" sz="1800" dirty="0" smtClean="0"/>
              <a:t>Spread of disease</a:t>
            </a:r>
          </a:p>
          <a:p>
            <a:pPr lvl="1"/>
            <a:r>
              <a:rPr lang="en-GB" sz="1800" dirty="0" smtClean="0"/>
              <a:t>Travel patterns</a:t>
            </a:r>
          </a:p>
          <a:p>
            <a:pPr lvl="1"/>
            <a:r>
              <a:rPr lang="en-GB" sz="1800" dirty="0" smtClean="0"/>
              <a:t>Geology deep underground</a:t>
            </a:r>
          </a:p>
          <a:p>
            <a:r>
              <a:rPr lang="en-GB" sz="2000" b="1" dirty="0" smtClean="0">
                <a:solidFill>
                  <a:srgbClr val="FF0000"/>
                </a:solidFill>
              </a:rPr>
              <a:t>In the context of our COST Action, it is something that we need to think about seriously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475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dirty="0" smtClean="0"/>
              <a:t>Density of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80729"/>
            <a:ext cx="4176464" cy="4536504"/>
          </a:xfrm>
        </p:spPr>
        <p:txBody>
          <a:bodyPr/>
          <a:lstStyle/>
          <a:p>
            <a:r>
              <a:rPr lang="en-GB" sz="2400" dirty="0" smtClean="0"/>
              <a:t>Chapman, Ehrenberg and others advised that 3 or 4 messages in a statistical table or figure were plenty.  Any more confused more than enlightened</a:t>
            </a:r>
          </a:p>
          <a:p>
            <a:r>
              <a:rPr lang="en-GB" sz="2400" dirty="0" smtClean="0"/>
              <a:t>What is the density of information in a map?</a:t>
            </a:r>
            <a:endParaRPr lang="en-GB" sz="2400" dirty="0"/>
          </a:p>
        </p:txBody>
      </p:sp>
      <p:pic>
        <p:nvPicPr>
          <p:cNvPr id="4" name="Content Placeholder 6" descr="Orientation3.gif"/>
          <p:cNvPicPr>
            <a:picLocks noChangeAspect="1"/>
          </p:cNvPicPr>
          <p:nvPr/>
        </p:nvPicPr>
        <p:blipFill rotWithShape="1">
          <a:blip r:embed="rId2" cstate="print"/>
          <a:srcRect l="55635" t="32591" r="11690" b="12254"/>
          <a:stretch/>
        </p:blipFill>
        <p:spPr bwMode="auto">
          <a:xfrm>
            <a:off x="5004048" y="1325615"/>
            <a:ext cx="3528392" cy="4191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37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dirty="0" smtClean="0"/>
              <a:t>Density of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4248472" cy="4752527"/>
          </a:xfrm>
        </p:spPr>
        <p:txBody>
          <a:bodyPr/>
          <a:lstStyle/>
          <a:p>
            <a:r>
              <a:rPr lang="en-GB" sz="2400" dirty="0" smtClean="0"/>
              <a:t>Chapman, Ehrenberg and others advised that 3 or 4 messages in a statistical table or figure were plenty.  Any more confused more than enlightened</a:t>
            </a:r>
          </a:p>
          <a:p>
            <a:r>
              <a:rPr lang="en-GB" sz="2400" dirty="0"/>
              <a:t>W</a:t>
            </a:r>
            <a:r>
              <a:rPr lang="en-GB" sz="2400" dirty="0" smtClean="0"/>
              <a:t>hat is the density of information in a map?</a:t>
            </a:r>
          </a:p>
          <a:p>
            <a:r>
              <a:rPr lang="en-GB" sz="2400" dirty="0" smtClean="0"/>
              <a:t>Remember that people believe maps are accurate.</a:t>
            </a:r>
            <a:br>
              <a:rPr lang="en-GB" sz="2400" dirty="0" smtClean="0"/>
            </a:br>
            <a:r>
              <a:rPr lang="en-GB" sz="2400" dirty="0" smtClean="0">
                <a:solidFill>
                  <a:srgbClr val="FF0000"/>
                </a:solidFill>
              </a:rPr>
              <a:t>So showing uncertainty on a map is going to be hard.</a:t>
            </a:r>
            <a:endParaRPr lang="en-GB" sz="2400" dirty="0" smtClean="0"/>
          </a:p>
          <a:p>
            <a:endParaRPr lang="en-GB" sz="2400" dirty="0"/>
          </a:p>
        </p:txBody>
      </p:sp>
      <p:pic>
        <p:nvPicPr>
          <p:cNvPr id="4" name="Content Placeholder 6" descr="Orientation3.gif"/>
          <p:cNvPicPr>
            <a:picLocks noChangeAspect="1"/>
          </p:cNvPicPr>
          <p:nvPr/>
        </p:nvPicPr>
        <p:blipFill rotWithShape="1">
          <a:blip r:embed="rId2" cstate="print"/>
          <a:srcRect l="55635" t="32591" r="11690" b="12254"/>
          <a:stretch/>
        </p:blipFill>
        <p:spPr bwMode="auto">
          <a:xfrm>
            <a:off x="5004048" y="1325615"/>
            <a:ext cx="3528392" cy="4191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607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sz="3200" dirty="0" smtClean="0"/>
              <a:t>Problems with displaying Geographical Uncertainty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968552"/>
          </a:xfrm>
        </p:spPr>
        <p:txBody>
          <a:bodyPr/>
          <a:lstStyle/>
          <a:p>
            <a:r>
              <a:rPr lang="en-GB" sz="2400" dirty="0" smtClean="0"/>
              <a:t>Displaying location uncertainty may/will enlarge the visual impact and hence the apparent seriousness of what is displayed</a:t>
            </a:r>
          </a:p>
          <a:p>
            <a:r>
              <a:rPr lang="en-GB" sz="2400" dirty="0" smtClean="0"/>
              <a:t>Information overload: maps are already very busy with information. </a:t>
            </a:r>
          </a:p>
          <a:p>
            <a:pPr lvl="1"/>
            <a:r>
              <a:rPr lang="en-GB" sz="2000" dirty="0" smtClean="0"/>
              <a:t>‘Solved’ by heavy reliance on agreed conventions and symbols</a:t>
            </a:r>
          </a:p>
          <a:p>
            <a:r>
              <a:rPr lang="en-GB" sz="2400" dirty="0" smtClean="0"/>
              <a:t>Adding location, quantity, temporal, etc. uncertainty to any of this information increases the amount of information to be absorbed </a:t>
            </a:r>
          </a:p>
          <a:p>
            <a:pPr lvl="1"/>
            <a:r>
              <a:rPr lang="en-GB" sz="2000" dirty="0" smtClean="0"/>
              <a:t>No agreement (yet) on conventions and symbols</a:t>
            </a:r>
          </a:p>
          <a:p>
            <a:pPr lvl="1"/>
            <a:r>
              <a:rPr lang="en-GB" sz="2000" dirty="0" smtClean="0"/>
              <a:t>Probably need to strip out much of the other information on the maps to make way for that on uncertainties – easy in principle, not so much in practice.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887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Issues in Geographical Uncertainty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699512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The following are difficult topics: </a:t>
            </a:r>
          </a:p>
          <a:p>
            <a:r>
              <a:rPr lang="en-GB" sz="2800" dirty="0" smtClean="0"/>
              <a:t>uncertainty</a:t>
            </a:r>
          </a:p>
          <a:p>
            <a:r>
              <a:rPr lang="en-GB" sz="2800" dirty="0" smtClean="0"/>
              <a:t>probability models of uncertainty</a:t>
            </a:r>
          </a:p>
          <a:p>
            <a:r>
              <a:rPr lang="en-GB" sz="2800" dirty="0" smtClean="0"/>
              <a:t>probability models of spatial uncertainty</a:t>
            </a:r>
          </a:p>
          <a:p>
            <a:r>
              <a:rPr lang="en-GB" sz="2800" dirty="0" smtClean="0"/>
              <a:t>probability models of spatial-temporal uncertainty</a:t>
            </a:r>
          </a:p>
          <a:p>
            <a:r>
              <a:rPr lang="en-GB" sz="2800" dirty="0" smtClean="0"/>
              <a:t>communicating uncertainty</a:t>
            </a:r>
          </a:p>
          <a:p>
            <a:r>
              <a:rPr lang="en-GB" sz="2800" dirty="0" smtClean="0"/>
              <a:t>communicating geographical uncertainty</a:t>
            </a:r>
            <a:endParaRPr lang="en-GB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5584359" y="1417638"/>
            <a:ext cx="3024336" cy="1584176"/>
            <a:chOff x="6119664" y="1417638"/>
            <a:chExt cx="3024336" cy="1584176"/>
          </a:xfrm>
        </p:grpSpPr>
        <p:sp>
          <p:nvSpPr>
            <p:cNvPr id="4" name="Explosion 2 3"/>
            <p:cNvSpPr/>
            <p:nvPr/>
          </p:nvSpPr>
          <p:spPr>
            <a:xfrm>
              <a:off x="6119664" y="1417638"/>
              <a:ext cx="3024336" cy="1584176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732240" y="2009671"/>
              <a:ext cx="20517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rgbClr val="FF0000"/>
                  </a:solidFill>
                </a:rPr>
                <a:t>Conceptual</a:t>
              </a:r>
              <a:endParaRPr lang="en-GB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380932" y="2780928"/>
            <a:ext cx="2943596" cy="1545852"/>
            <a:chOff x="6202136" y="3371980"/>
            <a:chExt cx="3071597" cy="1584176"/>
          </a:xfrm>
        </p:grpSpPr>
        <p:sp>
          <p:nvSpPr>
            <p:cNvPr id="9" name="Explosion 2 8"/>
            <p:cNvSpPr/>
            <p:nvPr/>
          </p:nvSpPr>
          <p:spPr>
            <a:xfrm rot="19780027" flipH="1">
              <a:off x="6202136" y="3371980"/>
              <a:ext cx="3024336" cy="1584176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22013" y="3944757"/>
              <a:ext cx="20517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rgbClr val="FF0000"/>
                  </a:solidFill>
                </a:rPr>
                <a:t>Technical</a:t>
              </a:r>
              <a:endParaRPr lang="en-GB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292089" y="4318514"/>
            <a:ext cx="2880320" cy="1416866"/>
            <a:chOff x="6268310" y="4331725"/>
            <a:chExt cx="3005963" cy="1416866"/>
          </a:xfrm>
        </p:grpSpPr>
        <p:sp>
          <p:nvSpPr>
            <p:cNvPr id="13" name="Explosion 2 12"/>
            <p:cNvSpPr/>
            <p:nvPr/>
          </p:nvSpPr>
          <p:spPr>
            <a:xfrm rot="11938936">
              <a:off x="6268310" y="4331725"/>
              <a:ext cx="3005963" cy="1416866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930414" y="4830217"/>
              <a:ext cx="20517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rgbClr val="FF0000"/>
                  </a:solidFill>
                </a:rPr>
                <a:t>Psychological</a:t>
              </a:r>
              <a:endParaRPr lang="en-GB" sz="20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963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sz="3600" dirty="0" smtClean="0"/>
              <a:t>Possible conventions for showing uncertainty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>
                <a:solidFill>
                  <a:srgbClr val="0070C0"/>
                </a:solidFill>
              </a:rPr>
              <a:t>[Note: cartographers and geographers are seldom expert in uncertainty concepts so to some extent are re-inventing the literature on uncertainty per se – and often in a different language!]</a:t>
            </a:r>
          </a:p>
          <a:p>
            <a:pPr marL="0" indent="0">
              <a:buNone/>
            </a:pPr>
            <a:endParaRPr lang="en-GB" sz="2400" dirty="0" smtClean="0">
              <a:solidFill>
                <a:srgbClr val="0070C0"/>
              </a:solidFill>
            </a:endParaRPr>
          </a:p>
          <a:p>
            <a:r>
              <a:rPr lang="en-GB" sz="2400" dirty="0" smtClean="0"/>
              <a:t>Static: size, colour/shade/density, blurring, transparency, annotating with a numeric probability, probability contours, hot/cold shading, ….</a:t>
            </a:r>
          </a:p>
          <a:p>
            <a:r>
              <a:rPr lang="en-GB" sz="2400" dirty="0" smtClean="0"/>
              <a:t>Animation: feathering/vibration/blinking </a:t>
            </a:r>
          </a:p>
          <a:p>
            <a:r>
              <a:rPr lang="en-GB" sz="2400" dirty="0" smtClean="0"/>
              <a:t>Reliability diagrams (source of information)</a:t>
            </a:r>
          </a:p>
          <a:p>
            <a:r>
              <a:rPr lang="en-GB" sz="2400" dirty="0" smtClean="0"/>
              <a:t>Sound: different levels of white noise as</a:t>
            </a:r>
            <a:br>
              <a:rPr lang="en-GB" sz="2400" dirty="0" smtClean="0"/>
            </a:br>
            <a:r>
              <a:rPr lang="en-GB" sz="2400" dirty="0" smtClean="0"/>
              <a:t>cursor moves</a:t>
            </a:r>
          </a:p>
          <a:p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40" y="3933056"/>
            <a:ext cx="1815790" cy="137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77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755" y="247827"/>
            <a:ext cx="8229600" cy="1143000"/>
          </a:xfrm>
        </p:spPr>
        <p:txBody>
          <a:bodyPr/>
          <a:lstStyle/>
          <a:p>
            <a:r>
              <a:rPr lang="en-GB" sz="2400" dirty="0"/>
              <a:t>Alternative depictions of inorganic nitrogen in Chesapeake Bay and uncertainty of data interpolated from sparse point samples</a:t>
            </a:r>
            <a:r>
              <a:rPr lang="en-GB" sz="2400" dirty="0" smtClean="0"/>
              <a:t>. (</a:t>
            </a:r>
            <a:r>
              <a:rPr lang="en-GB" sz="2400" dirty="0" err="1" smtClean="0"/>
              <a:t>MacEachren</a:t>
            </a:r>
            <a:r>
              <a:rPr lang="en-GB" sz="2400" dirty="0" smtClean="0"/>
              <a:t> et al, 2005) 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67256"/>
          <a:stretch/>
        </p:blipFill>
        <p:spPr>
          <a:xfrm>
            <a:off x="323527" y="1556792"/>
            <a:ext cx="2238513" cy="41044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38278"/>
          <a:stretch/>
        </p:blipFill>
        <p:spPr>
          <a:xfrm>
            <a:off x="4972575" y="1628339"/>
            <a:ext cx="4135929" cy="40329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flipH="1">
            <a:off x="2630713" y="1556792"/>
            <a:ext cx="22731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/>
            <a:r>
              <a:rPr lang="en-GB" dirty="0">
                <a:solidFill>
                  <a:srgbClr val="000000"/>
                </a:solidFill>
                <a:latin typeface="Arial Narrow" panose="020B0606020202030204" pitchFamily="34" charset="0"/>
              </a:rPr>
              <a:t>Left view shows bivariate depiction in which dark=more nitrogen and certainty is depicted with a diverging </a:t>
            </a:r>
            <a:r>
              <a:rPr lang="en-GB" dirty="0" err="1">
                <a:solidFill>
                  <a:srgbClr val="000000"/>
                </a:solidFill>
                <a:latin typeface="Arial Narrow" panose="020B0606020202030204" pitchFamily="34" charset="0"/>
              </a:rPr>
              <a:t>color</a:t>
            </a:r>
            <a:r>
              <a:rPr lang="en-GB" dirty="0">
                <a:solidFill>
                  <a:srgbClr val="000000"/>
                </a:solidFill>
                <a:latin typeface="Arial Narrow" panose="020B0606020202030204" pitchFamily="34" charset="0"/>
              </a:rPr>
              <a:t> scheme (blue = most certain and red = most uncertain). The right view depicts data in both panels (dark = more nitrogen), with the right side of this view showing the results of interactive focusing on the most certain data.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3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sz="3600" dirty="0" smtClean="0"/>
              <a:t>One possible convention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6176" y="1052736"/>
            <a:ext cx="2808312" cy="4761656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Spatial uncertainty in temperature, humidity, whatever </a:t>
            </a:r>
            <a:r>
              <a:rPr lang="en-GB" sz="2000" dirty="0"/>
              <a:t>is encoded as gaps in contour lines. The more uncertain</a:t>
            </a:r>
            <a:r>
              <a:rPr lang="en-GB" sz="2000" dirty="0" smtClean="0"/>
              <a:t>, the </a:t>
            </a:r>
            <a:r>
              <a:rPr lang="en-GB" sz="2000" dirty="0"/>
              <a:t>larger the gaps. </a:t>
            </a:r>
            <a:r>
              <a:rPr lang="en-GB" sz="2000" dirty="0" smtClean="0"/>
              <a:t>(Pang, 2011)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To use this convention it would probably be necessary to strip out many of the other details on the map (or just under the area concerned)</a:t>
            </a:r>
            <a:endParaRPr lang="en-GB" sz="20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05617"/>
            <a:ext cx="5867111" cy="405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59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sz="3600" dirty="0" smtClean="0"/>
              <a:t>Transparency of Methods for new users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en-GB" sz="2400" dirty="0" smtClean="0"/>
              <a:t>Experience to date relate more to computer graphics experiments than evaluated methodologies</a:t>
            </a:r>
          </a:p>
          <a:p>
            <a:r>
              <a:rPr lang="en-GB" sz="2400" dirty="0" smtClean="0"/>
              <a:t>While the results might be encouraging with the ‘cognoscenti’ involved in their development and extensively trained in their use, few methods are intuitive or transparent to new users.</a:t>
            </a:r>
          </a:p>
          <a:p>
            <a:r>
              <a:rPr lang="en-GB" sz="2400" dirty="0" smtClean="0"/>
              <a:t>In short, we currently lack the tools for working with (most) experts and decision makers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540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sz="3200" dirty="0" smtClean="0"/>
              <a:t>Eliciting expert judgement on geographical uncertainty?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GB" sz="2000" dirty="0" smtClean="0"/>
              <a:t>Difficult without an agreed convention for displaying the uncertainty</a:t>
            </a:r>
          </a:p>
          <a:p>
            <a:pPr lvl="1"/>
            <a:r>
              <a:rPr lang="en-GB" sz="1800" dirty="0" smtClean="0"/>
              <a:t>You need a language in which to ask the question </a:t>
            </a:r>
          </a:p>
          <a:p>
            <a:pPr lvl="1"/>
            <a:r>
              <a:rPr lang="en-GB" sz="1800" dirty="0" smtClean="0"/>
              <a:t>So question structure will be </a:t>
            </a:r>
            <a:r>
              <a:rPr lang="en-GB" sz="1800" i="1" dirty="0" smtClean="0"/>
              <a:t>very</a:t>
            </a:r>
            <a:r>
              <a:rPr lang="en-GB" sz="1800" dirty="0" smtClean="0"/>
              <a:t> context specific</a:t>
            </a:r>
          </a:p>
          <a:p>
            <a:r>
              <a:rPr lang="en-GB" sz="2000" dirty="0" smtClean="0"/>
              <a:t>Remember the difficulty in being clear about </a:t>
            </a:r>
            <a:r>
              <a:rPr lang="en-GB" sz="2000" i="1" dirty="0" smtClean="0"/>
              <a:t>what</a:t>
            </a:r>
            <a:r>
              <a:rPr lang="en-GB" sz="2000" dirty="0" smtClean="0"/>
              <a:t> spatial-temporal probability or probability distribution we want</a:t>
            </a:r>
          </a:p>
          <a:p>
            <a:pPr lvl="1"/>
            <a:r>
              <a:rPr lang="en-GB" sz="1800" dirty="0" smtClean="0"/>
              <a:t>Will need to be more precise and clear on questions and conditioning information.</a:t>
            </a:r>
          </a:p>
          <a:p>
            <a:r>
              <a:rPr lang="en-GB" sz="2000" dirty="0" smtClean="0"/>
              <a:t>It is likely that the elicitation will take longer than for non-geographical contexts</a:t>
            </a:r>
          </a:p>
          <a:p>
            <a:r>
              <a:rPr lang="en-GB" sz="2000" dirty="0" smtClean="0"/>
              <a:t>In some circumstances, one can ask experts for their uncertainty over parameters in </a:t>
            </a:r>
            <a:r>
              <a:rPr lang="en-GB" sz="2000" dirty="0" err="1" smtClean="0"/>
              <a:t>spatio</a:t>
            </a:r>
            <a:r>
              <a:rPr lang="en-GB" sz="2000" dirty="0" smtClean="0"/>
              <a:t>-temporal models</a:t>
            </a:r>
          </a:p>
          <a:p>
            <a:pPr lvl="1"/>
            <a:r>
              <a:rPr lang="en-GB" sz="1800" dirty="0" smtClean="0"/>
              <a:t>But that means that we are asking about  non-observables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5728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82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dirty="0" smtClean="0"/>
              <a:t>Uncertainty is difficult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752528"/>
          </a:xfrm>
        </p:spPr>
        <p:txBody>
          <a:bodyPr/>
          <a:lstStyle/>
          <a:p>
            <a:r>
              <a:rPr lang="en-GB" sz="2000" dirty="0" smtClean="0"/>
              <a:t>What is uncertainty?</a:t>
            </a:r>
          </a:p>
          <a:p>
            <a:pPr lvl="1"/>
            <a:r>
              <a:rPr lang="en-GB" sz="1800" dirty="0" smtClean="0"/>
              <a:t>Opposite of knowledge</a:t>
            </a:r>
          </a:p>
          <a:p>
            <a:pPr lvl="1"/>
            <a:r>
              <a:rPr lang="en-GB" sz="1800" dirty="0" smtClean="0"/>
              <a:t>Reading the knowledge management literature is enlightening</a:t>
            </a:r>
          </a:p>
          <a:p>
            <a:pPr lvl="1"/>
            <a:r>
              <a:rPr lang="en-GB" sz="1800" dirty="0" err="1" smtClean="0"/>
              <a:t>Cynefin</a:t>
            </a:r>
            <a:endParaRPr lang="en-GB" sz="1800" dirty="0" smtClean="0"/>
          </a:p>
          <a:p>
            <a:r>
              <a:rPr lang="en-GB" sz="2000" dirty="0" smtClean="0"/>
              <a:t>Ambiguity</a:t>
            </a:r>
          </a:p>
          <a:p>
            <a:pPr lvl="1"/>
            <a:r>
              <a:rPr lang="en-GB" sz="1800" dirty="0" smtClean="0"/>
              <a:t>What do I or we mean?  </a:t>
            </a:r>
          </a:p>
          <a:p>
            <a:pPr lvl="2"/>
            <a:r>
              <a:rPr lang="en-GB" sz="1600" dirty="0" smtClean="0"/>
              <a:t>Need to think, modelling will not help</a:t>
            </a:r>
          </a:p>
          <a:p>
            <a:pPr lvl="1"/>
            <a:r>
              <a:rPr lang="en-GB" sz="1800" dirty="0" smtClean="0"/>
              <a:t>What does he mean?</a:t>
            </a:r>
          </a:p>
          <a:p>
            <a:pPr lvl="2"/>
            <a:r>
              <a:rPr lang="en-GB" sz="1600" dirty="0" smtClean="0"/>
              <a:t>Communication issue</a:t>
            </a:r>
          </a:p>
          <a:p>
            <a:r>
              <a:rPr lang="en-GB" sz="2000" dirty="0" smtClean="0"/>
              <a:t>Deep uncertainty</a:t>
            </a:r>
          </a:p>
          <a:p>
            <a:pPr lvl="1"/>
            <a:r>
              <a:rPr lang="en-GB" sz="1800" dirty="0" err="1" smtClean="0"/>
              <a:t>Knightian</a:t>
            </a:r>
            <a:r>
              <a:rPr lang="en-GB" sz="1800" dirty="0" smtClean="0"/>
              <a:t> or strict uncertainties</a:t>
            </a:r>
          </a:p>
          <a:p>
            <a:pPr lvl="1"/>
            <a:r>
              <a:rPr lang="en-GB" sz="1800" dirty="0" smtClean="0"/>
              <a:t>Impossible to model probabilistically? </a:t>
            </a:r>
          </a:p>
          <a:p>
            <a:pPr lvl="1"/>
            <a:r>
              <a:rPr lang="en-GB" sz="1800" dirty="0" smtClean="0"/>
              <a:t>Or simply too much disagreement on the values of probability?</a:t>
            </a:r>
          </a:p>
          <a:p>
            <a:r>
              <a:rPr lang="en-GB" sz="2000" dirty="0" smtClean="0"/>
              <a:t>Indecision</a:t>
            </a:r>
          </a:p>
        </p:txBody>
      </p:sp>
    </p:spTree>
    <p:extLst>
      <p:ext uri="{BB962C8B-B14F-4D97-AF65-F5344CB8AC3E}">
        <p14:creationId xmlns:p14="http://schemas.microsoft.com/office/powerpoint/2010/main" val="27330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 smtClean="0"/>
              <a:t>Probability is difficult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981" y="1052736"/>
            <a:ext cx="8229600" cy="4680520"/>
          </a:xfrm>
        </p:spPr>
        <p:txBody>
          <a:bodyPr/>
          <a:lstStyle/>
          <a:p>
            <a:r>
              <a:rPr lang="en-GB" sz="2400" dirty="0" smtClean="0"/>
              <a:t>Try teaching it!</a:t>
            </a:r>
          </a:p>
          <a:p>
            <a:r>
              <a:rPr lang="en-GB" sz="2400" dirty="0" smtClean="0"/>
              <a:t>What does probability mean?</a:t>
            </a:r>
          </a:p>
          <a:p>
            <a:pPr lvl="1"/>
            <a:r>
              <a:rPr lang="en-GB" sz="2000" dirty="0" smtClean="0"/>
              <a:t>Relative frequency</a:t>
            </a:r>
          </a:p>
          <a:p>
            <a:pPr lvl="1"/>
            <a:r>
              <a:rPr lang="en-GB" sz="2000" dirty="0" smtClean="0"/>
              <a:t>Subjective: degrees of belief</a:t>
            </a:r>
          </a:p>
          <a:p>
            <a:pPr lvl="1"/>
            <a:r>
              <a:rPr lang="en-GB" sz="2000" dirty="0" smtClean="0"/>
              <a:t>Other interpretations, e.g. logical/linguistic</a:t>
            </a:r>
          </a:p>
          <a:p>
            <a:r>
              <a:rPr lang="en-GB" sz="2400" dirty="0" smtClean="0"/>
              <a:t>The mathematics becomes non-trivial pretty quickly</a:t>
            </a:r>
          </a:p>
          <a:p>
            <a:pPr lvl="1"/>
            <a:r>
              <a:rPr lang="en-GB" sz="2000" dirty="0" smtClean="0"/>
              <a:t>And computationally difficult too</a:t>
            </a:r>
          </a:p>
          <a:p>
            <a:r>
              <a:rPr lang="en-GB" sz="2400" dirty="0" smtClean="0"/>
              <a:t>Most textbooks assume probabilistic independence everywhere</a:t>
            </a:r>
          </a:p>
          <a:p>
            <a:pPr lvl="1"/>
            <a:r>
              <a:rPr lang="en-GB" sz="2000" dirty="0" smtClean="0"/>
              <a:t>Life does the opposite!</a:t>
            </a:r>
          </a:p>
          <a:p>
            <a:pPr lvl="1"/>
            <a:r>
              <a:rPr lang="en-GB" sz="2000" dirty="0" smtClean="0"/>
              <a:t>To the despair of the Law: Sally Clark</a:t>
            </a:r>
          </a:p>
          <a:p>
            <a:pPr lvl="1"/>
            <a:r>
              <a:rPr lang="en-GB" sz="2000" dirty="0" smtClean="0"/>
              <a:t>We cannot learn without probabilistic dependence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6704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/>
          <a:p>
            <a:r>
              <a:rPr lang="en-GB" dirty="0" smtClean="0"/>
              <a:t>Spatial Uncertainty is difficult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4525963"/>
          </a:xfrm>
        </p:spPr>
        <p:txBody>
          <a:bodyPr/>
          <a:lstStyle/>
          <a:p>
            <a:r>
              <a:rPr lang="en-GB" sz="2000" dirty="0" smtClean="0"/>
              <a:t>What does </a:t>
            </a:r>
            <a:br>
              <a:rPr lang="en-GB" sz="2000" dirty="0" smtClean="0"/>
            </a:br>
            <a:r>
              <a:rPr lang="en-GB" sz="1800" dirty="0" smtClean="0">
                <a:solidFill>
                  <a:srgbClr val="FF0000"/>
                </a:solidFill>
              </a:rPr>
              <a:t>“The probability of rain in Madrid tomorrow is 0.2” </a:t>
            </a:r>
            <a:br>
              <a:rPr lang="en-GB" sz="1800" dirty="0" smtClean="0">
                <a:solidFill>
                  <a:srgbClr val="FF0000"/>
                </a:solidFill>
              </a:rPr>
            </a:br>
            <a:r>
              <a:rPr lang="en-GB" sz="2000" dirty="0" smtClean="0"/>
              <a:t>mean?</a:t>
            </a:r>
          </a:p>
          <a:p>
            <a:r>
              <a:rPr lang="en-GB" sz="2000" dirty="0" smtClean="0"/>
              <a:t>Spatial distributions are dependent</a:t>
            </a:r>
          </a:p>
          <a:p>
            <a:pPr lvl="1"/>
            <a:r>
              <a:rPr lang="en-GB" sz="1800" dirty="0" smtClean="0"/>
              <a:t>Usually neighbouring points have similar values</a:t>
            </a:r>
          </a:p>
          <a:p>
            <a:r>
              <a:rPr lang="en-GB" sz="2000" dirty="0" smtClean="0"/>
              <a:t>Uncertainty at a point: </a:t>
            </a:r>
          </a:p>
          <a:p>
            <a:pPr lvl="1"/>
            <a:r>
              <a:rPr lang="en-GB" sz="1800" dirty="0" smtClean="0"/>
              <a:t>What’s there? Properties/composition? </a:t>
            </a:r>
          </a:p>
          <a:p>
            <a:r>
              <a:rPr lang="en-GB" sz="2000" dirty="0" smtClean="0"/>
              <a:t>Uncertainty of a boundary</a:t>
            </a:r>
          </a:p>
          <a:p>
            <a:pPr lvl="1"/>
            <a:r>
              <a:rPr lang="en-GB" sz="1800" dirty="0" smtClean="0"/>
              <a:t>Where is it? What does it bound/separate? Hard/soft?</a:t>
            </a:r>
          </a:p>
          <a:p>
            <a:r>
              <a:rPr lang="en-GB" sz="2000" dirty="0" smtClean="0"/>
              <a:t>So spatial inference is hard</a:t>
            </a:r>
          </a:p>
          <a:p>
            <a:pPr lvl="1"/>
            <a:r>
              <a:rPr lang="en-US" sz="1800" dirty="0"/>
              <a:t>Hunter and Beard (1992) </a:t>
            </a:r>
            <a:r>
              <a:rPr lang="en-US" sz="1800" dirty="0" err="1"/>
              <a:t>recognised</a:t>
            </a:r>
            <a:r>
              <a:rPr lang="en-US" sz="1800" dirty="0"/>
              <a:t> over 150 possible sources of </a:t>
            </a:r>
            <a:r>
              <a:rPr lang="en-US" sz="1800" dirty="0" smtClean="0"/>
              <a:t>error/uncertainty </a:t>
            </a:r>
            <a:r>
              <a:rPr lang="en-US" sz="1800" dirty="0"/>
              <a:t>when dealing with spatial data. </a:t>
            </a:r>
            <a:endParaRPr lang="en-GB" sz="1800" dirty="0" smtClean="0"/>
          </a:p>
          <a:p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5290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sz="3600" dirty="0" smtClean="0"/>
              <a:t>Spatial-temporal uncertainty is difficult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0186"/>
            <a:ext cx="8229600" cy="4525963"/>
          </a:xfrm>
        </p:spPr>
        <p:txBody>
          <a:bodyPr/>
          <a:lstStyle/>
          <a:p>
            <a:r>
              <a:rPr lang="en-GB" sz="2400" dirty="0" smtClean="0"/>
              <a:t>Things move over time</a:t>
            </a:r>
          </a:p>
          <a:p>
            <a:r>
              <a:rPr lang="en-GB" sz="2400" dirty="0" smtClean="0"/>
              <a:t>Not necessarily in a Euclidean sense!</a:t>
            </a:r>
          </a:p>
          <a:p>
            <a:pPr lvl="1"/>
            <a:r>
              <a:rPr lang="en-GB" sz="2000" dirty="0" smtClean="0"/>
              <a:t>Transmission by airlines:</a:t>
            </a:r>
          </a:p>
          <a:p>
            <a:pPr lvl="2"/>
            <a:r>
              <a:rPr lang="en-GB" sz="1800" dirty="0" smtClean="0"/>
              <a:t>Network of airports with Euclidean transmission around these.</a:t>
            </a:r>
          </a:p>
          <a:p>
            <a:r>
              <a:rPr lang="en-GB" sz="2400" dirty="0" smtClean="0"/>
              <a:t>Data does not necessarily become available in a simple way relative to the movement of objects</a:t>
            </a:r>
          </a:p>
          <a:p>
            <a:r>
              <a:rPr lang="en-GB" sz="2400" dirty="0" smtClean="0"/>
              <a:t>Temporal queries in databases are hard, much harder than in GIS and relational/object databases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7690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sz="3600" dirty="0" smtClean="0"/>
              <a:t>Communicating uncertainty is difficult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en-GB" sz="2400" dirty="0" smtClean="0"/>
              <a:t>Difficult to scientists; more difficult to lay public </a:t>
            </a:r>
          </a:p>
          <a:p>
            <a:pPr lvl="1"/>
            <a:r>
              <a:rPr lang="en-GB" sz="2000" dirty="0" smtClean="0"/>
              <a:t>And decision makers!!!</a:t>
            </a:r>
          </a:p>
          <a:p>
            <a:r>
              <a:rPr lang="en-GB" sz="2400" dirty="0" smtClean="0"/>
              <a:t>System 1 vs System 2 thinking</a:t>
            </a: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1438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dirty="0" smtClean="0"/>
              <a:t>System 1 and System 2 Thinking</a:t>
            </a:r>
            <a:endParaRPr lang="en-US" sz="4000" dirty="0" smtClean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208" y="980728"/>
            <a:ext cx="5626968" cy="47525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000" b="1" dirty="0" smtClean="0">
                <a:solidFill>
                  <a:srgbClr val="FF0000"/>
                </a:solidFill>
              </a:rPr>
              <a:t>System 1</a:t>
            </a:r>
            <a:r>
              <a:rPr lang="en-GB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‘intuition’ or ‘gut reaction’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superficial analysis/interpretation of the relevant information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based on much simpler forms of thinking on the fringes or outside of consciousness.  </a:t>
            </a:r>
            <a:r>
              <a:rPr lang="en-GB" sz="2000" b="1" dirty="0" smtClean="0">
                <a:solidFill>
                  <a:srgbClr val="7030A0"/>
                </a:solidFill>
                <a:sym typeface="Symbol"/>
              </a:rPr>
              <a:t></a:t>
            </a:r>
            <a:r>
              <a:rPr lang="en-GB" sz="2000" b="1" dirty="0" smtClean="0">
                <a:solidFill>
                  <a:srgbClr val="7030A0"/>
                </a:solidFill>
              </a:rPr>
              <a:t> FAST 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b="1" dirty="0" smtClean="0">
                <a:solidFill>
                  <a:srgbClr val="FF0000"/>
                </a:solidFill>
              </a:rPr>
              <a:t>System 2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conscious analytical thought 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detailed evaluation of a broad range of information</a:t>
            </a:r>
            <a:r>
              <a:rPr lang="en-GB" sz="2000" dirty="0"/>
              <a:t> .  </a:t>
            </a:r>
            <a:r>
              <a:rPr lang="en-GB" sz="2000" b="1" dirty="0">
                <a:solidFill>
                  <a:srgbClr val="7030A0"/>
                </a:solidFill>
                <a:sym typeface="Symbol"/>
              </a:rPr>
              <a:t></a:t>
            </a:r>
            <a:r>
              <a:rPr lang="en-GB" sz="2000" b="1" dirty="0">
                <a:solidFill>
                  <a:srgbClr val="7030A0"/>
                </a:solidFill>
              </a:rPr>
              <a:t> </a:t>
            </a:r>
            <a:r>
              <a:rPr lang="en-GB" sz="2000" b="1" dirty="0" smtClean="0">
                <a:solidFill>
                  <a:srgbClr val="7030A0"/>
                </a:solidFill>
              </a:rPr>
              <a:t>SLOW 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often based on a rule that is assumed to provide the ‘correct’ answer or solution;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Note System 2 does not mean forgetting emotions and values.</a:t>
            </a:r>
            <a:endParaRPr lang="en-US" sz="2000" dirty="0" smtClean="0"/>
          </a:p>
        </p:txBody>
      </p:sp>
      <p:pic>
        <p:nvPicPr>
          <p:cNvPr id="11266" name="Picture 2" descr="http://familyfun.go.com/assets/cms/printables/1006_jekyllhydecoloringpag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4" t="9316" r="7818" b="7751"/>
          <a:stretch/>
        </p:blipFill>
        <p:spPr bwMode="auto">
          <a:xfrm>
            <a:off x="6084168" y="1124744"/>
            <a:ext cx="2883877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64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sz="3600" dirty="0" smtClean="0"/>
              <a:t>Communicating uncertainty is difficult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en-GB" sz="2400" dirty="0" smtClean="0"/>
              <a:t>Difficult to scientists; more difficult to lay public </a:t>
            </a:r>
          </a:p>
          <a:p>
            <a:pPr lvl="1"/>
            <a:r>
              <a:rPr lang="en-GB" sz="2000" dirty="0" smtClean="0"/>
              <a:t>And decision makers!!!</a:t>
            </a:r>
          </a:p>
          <a:p>
            <a:r>
              <a:rPr lang="en-GB" sz="2400" dirty="0" smtClean="0"/>
              <a:t>System 1 vs System 2 thinking</a:t>
            </a:r>
          </a:p>
          <a:p>
            <a:pPr lvl="1"/>
            <a:r>
              <a:rPr lang="en-GB" sz="2000" dirty="0" smtClean="0"/>
              <a:t>System 1: subconscious intuitive interpretation of and reaction to uncertainty</a:t>
            </a:r>
          </a:p>
          <a:p>
            <a:pPr lvl="1"/>
            <a:r>
              <a:rPr lang="en-GB" sz="2000" dirty="0" smtClean="0"/>
              <a:t>System 2: analytic explicit modelling </a:t>
            </a:r>
          </a:p>
          <a:p>
            <a:r>
              <a:rPr lang="en-GB" sz="2400" dirty="0" smtClean="0"/>
              <a:t>Cultural dimension</a:t>
            </a:r>
            <a:endParaRPr lang="en-GB" sz="2000" dirty="0" smtClean="0"/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2465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SCU_IIRSM_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RISCU_Template</Template>
  <TotalTime>1980</TotalTime>
  <Words>1547</Words>
  <Application>Microsoft Office PowerPoint</Application>
  <PresentationFormat>On-screen Show (4:3)</PresentationFormat>
  <Paragraphs>179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Arial Narrow</vt:lpstr>
      <vt:lpstr>Symbol</vt:lpstr>
      <vt:lpstr>RISCU_IIRSM_Template</vt:lpstr>
      <vt:lpstr>Geographical Uncertainty Why it is difficult to present and judge</vt:lpstr>
      <vt:lpstr>Issues in Geographical Uncertainty</vt:lpstr>
      <vt:lpstr>Uncertainty is difficult</vt:lpstr>
      <vt:lpstr>Probability is difficult</vt:lpstr>
      <vt:lpstr>Spatial Uncertainty is difficult</vt:lpstr>
      <vt:lpstr>Spatial-temporal uncertainty is difficult</vt:lpstr>
      <vt:lpstr>Communicating uncertainty is difficult</vt:lpstr>
      <vt:lpstr>System 1 and System 2 Thinking</vt:lpstr>
      <vt:lpstr>Communicating uncertainty is difficult</vt:lpstr>
      <vt:lpstr>Communicating uncertainty is difficult</vt:lpstr>
      <vt:lpstr>Communicating uncertainty is difficult</vt:lpstr>
      <vt:lpstr>Communicating uncertainty is difficult</vt:lpstr>
      <vt:lpstr>Communicating uncertainty is difficult</vt:lpstr>
      <vt:lpstr>It follow that ….</vt:lpstr>
      <vt:lpstr>It follow that ….</vt:lpstr>
      <vt:lpstr>It follow that ….</vt:lpstr>
      <vt:lpstr>Density of information</vt:lpstr>
      <vt:lpstr>Density of information</vt:lpstr>
      <vt:lpstr>Problems with displaying Geographical Uncertainty </vt:lpstr>
      <vt:lpstr>Possible conventions for showing uncertainty</vt:lpstr>
      <vt:lpstr>Alternative depictions of inorganic nitrogen in Chesapeake Bay and uncertainty of data interpolated from sparse point samples. (MacEachren et al, 2005) </vt:lpstr>
      <vt:lpstr>One possible convention</vt:lpstr>
      <vt:lpstr>Transparency of Methods for new users</vt:lpstr>
      <vt:lpstr>Eliciting expert judgement on geographical uncertainty?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ST404 Applied Statistical Modelling Group Working and Communication</dc:title>
  <dc:creator>Simon French</dc:creator>
  <cp:lastModifiedBy>Simon French</cp:lastModifiedBy>
  <cp:revision>83</cp:revision>
  <dcterms:created xsi:type="dcterms:W3CDTF">2015-01-12T20:58:18Z</dcterms:created>
  <dcterms:modified xsi:type="dcterms:W3CDTF">2017-12-01T10:27:59Z</dcterms:modified>
</cp:coreProperties>
</file>