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6"/>
  </p:notesMasterIdLst>
  <p:handoutMasterIdLst>
    <p:handoutMasterId r:id="rId17"/>
  </p:handoutMasterIdLst>
  <p:sldIdLst>
    <p:sldId id="261" r:id="rId5"/>
    <p:sldId id="308" r:id="rId6"/>
    <p:sldId id="289" r:id="rId7"/>
    <p:sldId id="282" r:id="rId8"/>
    <p:sldId id="296" r:id="rId9"/>
    <p:sldId id="291" r:id="rId10"/>
    <p:sldId id="305" r:id="rId11"/>
    <p:sldId id="304" r:id="rId12"/>
    <p:sldId id="306" r:id="rId13"/>
    <p:sldId id="292" r:id="rId14"/>
    <p:sldId id="30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ヒラギノ角ゴ Pro W3" pitchFamily="84" charset="-128"/>
        <a:cs typeface="ヒラギノ角ゴ Pro W3" pitchFamily="84" charset="-128"/>
      </a:defRPr>
    </a:lvl9pPr>
  </p:defaultTextStyle>
  <p:extLst>
    <p:ext uri="{521415D9-36F7-43E2-AB2F-B90AF26B5E84}">
      <p14:sectionLst xmlns:p14="http://schemas.microsoft.com/office/powerpoint/2010/main">
        <p14:section name="Default Section" id="{6E65CEA1-30EC-4786-962E-6486ED0333F6}">
          <p14:sldIdLst>
            <p14:sldId id="261"/>
            <p14:sldId id="308"/>
            <p14:sldId id="289"/>
            <p14:sldId id="282"/>
            <p14:sldId id="296"/>
            <p14:sldId id="291"/>
            <p14:sldId id="305"/>
            <p14:sldId id="304"/>
            <p14:sldId id="306"/>
            <p14:sldId id="292"/>
            <p14:sldId id="307"/>
          </p14:sldIdLst>
        </p14:section>
        <p14:section name="Untitled Section" id="{53FAD5CC-72AD-42D3-BD36-43AC4521A38C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il.mccoll" initials="n" lastIdx="11" clrIdx="0"/>
  <p:cmAuthor id="1" name="Stephanie Haywood" initials="S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7143" autoAdjust="0"/>
  </p:normalViewPr>
  <p:slideViewPr>
    <p:cSldViewPr>
      <p:cViewPr varScale="1">
        <p:scale>
          <a:sx n="52" d="100"/>
          <a:sy n="52" d="100"/>
        </p:scale>
        <p:origin x="-11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E2CA1-343D-40B4-8E36-01E99CCA64A1}" type="datetimeFigureOut">
              <a:rPr lang="en-GB" smtClean="0"/>
              <a:pPr/>
              <a:t>24/03/2015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8AEEA-D2AC-426E-8948-6944CB7AD2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387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49E6C6-4B8F-4672-8CF4-FB16948CBE13}" type="datetimeFigureOut">
              <a:rPr lang="en-US"/>
              <a:pPr>
                <a:defRPr/>
              </a:pPr>
              <a:t>3/24/2015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E0CBF3-2A0A-4409-B599-FEFEAF974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71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ヒラギノ角ゴ Pro W3" pitchFamily="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773238"/>
            <a:ext cx="9144000" cy="50847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628775"/>
            <a:ext cx="9144000" cy="144463"/>
          </a:xfrm>
          <a:prstGeom prst="rect">
            <a:avLst/>
          </a:prstGeom>
          <a:solidFill>
            <a:srgbClr val="00AE9E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132856"/>
            <a:ext cx="7633648" cy="2084543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6021288"/>
            <a:ext cx="7633648" cy="33833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72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088000"/>
            <a:ext cx="8028000" cy="4064455"/>
          </a:xfrm>
        </p:spPr>
        <p:txBody>
          <a:bodyPr/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Vienna Radon workshop 26 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628000"/>
            <a:ext cx="8028000" cy="3537304"/>
          </a:xfrm>
        </p:spPr>
        <p:txBody>
          <a:bodyPr/>
          <a:lstStyle>
            <a:lvl1pPr>
              <a:spcBef>
                <a:spcPts val="1200"/>
              </a:spcBef>
              <a:defRPr>
                <a:solidFill>
                  <a:srgbClr val="00AE9E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F71B5A3E-AB5C-4394-BB97-07D04CB99A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1 line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088000"/>
            <a:ext cx="3924000" cy="4068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088000"/>
            <a:ext cx="3924000" cy="4068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BAADB3B0-2D09-4AA3-A340-09780B8284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2 lines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628000"/>
            <a:ext cx="3924000" cy="3564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628000"/>
            <a:ext cx="3924000" cy="3564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55FD54BE-53AE-43A8-A8D2-A8E4EFCA2A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367999"/>
            <a:ext cx="8028000" cy="47880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3C92E8B8-980F-4FD9-89A2-235B13F5AF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3077896" cy="670396"/>
          </a:xfrm>
        </p:spPr>
        <p:txBody>
          <a:bodyPr anchor="t" anchorCtr="0"/>
          <a:lstStyle>
            <a:lvl1pPr algn="l">
              <a:defRPr sz="1800" b="0" i="0" spc="0"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1368001"/>
            <a:ext cx="4799138" cy="4788000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  <a:lvl6pPr>
              <a:defRPr sz="14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00" y="2132856"/>
            <a:ext cx="3077896" cy="403244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D02A3ABA-32EC-4D50-B075-F06DC786BA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773238"/>
            <a:ext cx="9144000" cy="50847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1628775"/>
            <a:ext cx="9144000" cy="1444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6" name="Picture 9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800000"/>
            <a:ext cx="8028000" cy="4377600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34F5B560-165B-4748-8F10-4294154EB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308725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EB4B846C-37E1-4198-8614-DFE920AB1F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213" y="274638"/>
            <a:ext cx="802957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3" y="1600200"/>
            <a:ext cx="8029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Fourth </a:t>
            </a:r>
            <a:r>
              <a:rPr lang="en-US" dirty="0"/>
              <a:t>level</a:t>
            </a:r>
          </a:p>
          <a:p>
            <a:pPr lvl="5"/>
            <a:r>
              <a:rPr lang="en-US" dirty="0" smtClean="0"/>
              <a:t>Fifth </a:t>
            </a:r>
            <a:r>
              <a:rPr lang="en-US" dirty="0"/>
              <a:t>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  </a:t>
            </a:r>
            <a:fld id="{45F8D313-CCBE-49D6-A3BC-57B1848DFB52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00113" y="6308725"/>
            <a:ext cx="8064375" cy="5492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PDS - CMT 140123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50">
          <a:solidFill>
            <a:srgbClr val="00AE9E"/>
          </a:solidFill>
          <a:latin typeface="+mj-lt"/>
          <a:ea typeface="ヒラギノ角ゴ Pro W3" pitchFamily="84" charset="-128"/>
          <a:cs typeface="ヒラギノ角ゴ Pro W3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Font typeface="Arial" pitchFamily="84" charset="0"/>
        <a:defRPr kern="1200" baseline="0">
          <a:solidFill>
            <a:srgbClr val="00AE9E"/>
          </a:solidFill>
          <a:latin typeface="Arial" pitchFamily="34" charset="0"/>
          <a:ea typeface="ヒラギノ角ゴ Pro W3" pitchFamily="84" charset="-128"/>
          <a:cs typeface="ヒラギノ角ゴ Pro W3" pitchFamily="84" charset="-128"/>
        </a:defRPr>
      </a:lvl1pPr>
      <a:lvl2pPr marL="354013" indent="-176213" algn="l" rtl="0" eaLnBrk="0" fontAlgn="base" hangingPunct="0">
        <a:spcBef>
          <a:spcPts val="600"/>
        </a:spcBef>
        <a:spcAft>
          <a:spcPct val="0"/>
        </a:spcAft>
        <a:defRPr kern="1200" baseline="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2pPr>
      <a:lvl3pPr marL="215900" indent="-215900" algn="l" rtl="0" eaLnBrk="0" fontAlgn="base" hangingPunct="0">
        <a:spcBef>
          <a:spcPts val="600"/>
        </a:spcBef>
        <a:spcAft>
          <a:spcPct val="0"/>
        </a:spcAft>
        <a:buFont typeface="Arial" pitchFamily="8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3pPr>
      <a:lvl4pPr marL="625475" indent="-1905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4pPr>
      <a:lvl5pPr marL="1073150" indent="-177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5pPr>
      <a:lvl6pPr marL="1520825" indent="-187325" algn="l" defTabSz="914400" rtl="0" eaLnBrk="1" latinLnBrk="0" hangingPunct="1">
        <a:spcBef>
          <a:spcPct val="20000"/>
        </a:spcBef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radon.org/information" TargetMode="External"/><Relationship Id="rId2" Type="http://schemas.openxmlformats.org/officeDocument/2006/relationships/hyperlink" Target="http://www.ukradon.org/information/ukmaps/englandwal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984" y="2132856"/>
            <a:ext cx="7792664" cy="2084543"/>
          </a:xfrm>
        </p:spPr>
        <p:txBody>
          <a:bodyPr/>
          <a:lstStyle/>
          <a:p>
            <a:r>
              <a:rPr lang="en-GB" dirty="0" smtClean="0"/>
              <a:t>Mapping radon in the UK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51975"/>
            <a:ext cx="2817558" cy="61892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 bwMode="auto">
          <a:xfrm>
            <a:off x="398984" y="3717032"/>
            <a:ext cx="849349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lnSpcReduction="10000"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 typeface="Arial" pitchFamily="84" charset="0"/>
              <a:buNone/>
              <a:defRPr sz="2000" b="0" i="0" kern="1200" baseline="0">
                <a:solidFill>
                  <a:schemeClr val="bg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457200" indent="0" algn="ctr" rtl="0" eaLnBrk="0" fontAlgn="base" hangingPunct="0">
              <a:spcBef>
                <a:spcPts val="600"/>
              </a:spcBef>
              <a:spcAft>
                <a:spcPct val="0"/>
              </a:spcAft>
              <a:buNone/>
              <a:defRPr kern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914400" indent="0" algn="ctr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1371600" indent="0" algn="ctr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r>
              <a:rPr lang="en-GB" dirty="0" smtClean="0"/>
              <a:t>Summarised by Stephanie Haywood of PHE</a:t>
            </a:r>
          </a:p>
          <a:p>
            <a:r>
              <a:rPr lang="en-GB" dirty="0" smtClean="0"/>
              <a:t>Workshop </a:t>
            </a:r>
            <a:r>
              <a:rPr lang="en-GB" dirty="0"/>
              <a:t>on Expert Judgement for Geographical and Adversarial </a:t>
            </a:r>
            <a:r>
              <a:rPr lang="en-GB" dirty="0" smtClean="0"/>
              <a:t>Problems, Madrid, April 2015</a:t>
            </a:r>
          </a:p>
          <a:p>
            <a:endParaRPr lang="en-GB" dirty="0"/>
          </a:p>
          <a:p>
            <a:r>
              <a:rPr lang="en-GB" dirty="0" smtClean="0"/>
              <a:t>Based on fuller presentation by Zornitza </a:t>
            </a:r>
            <a:r>
              <a:rPr lang="en-GB" dirty="0"/>
              <a:t>Daraktchieva (PHE) &amp; Antonio Ferreira (BGS)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" t="8088" r="-1124" b="8402"/>
          <a:stretch/>
        </p:blipFill>
        <p:spPr bwMode="auto">
          <a:xfrm>
            <a:off x="683568" y="2214522"/>
            <a:ext cx="3556504" cy="434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/>
              <a:t>Published indicative maps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00364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England and Wales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200364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Scotland</a:t>
            </a:r>
            <a:endParaRPr lang="en-GB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" b="7132"/>
          <a:stretch/>
        </p:blipFill>
        <p:spPr>
          <a:xfrm>
            <a:off x="5076056" y="2420888"/>
            <a:ext cx="2880320" cy="376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8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448" y="1368000"/>
            <a:ext cx="8028000" cy="1124896"/>
          </a:xfrm>
        </p:spPr>
        <p:txBody>
          <a:bodyPr>
            <a:normAutofit/>
          </a:bodyPr>
          <a:lstStyle/>
          <a:p>
            <a:r>
              <a:rPr lang="en-GB" sz="3000" dirty="0" smtClean="0"/>
              <a:t>Web-sites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48880"/>
            <a:ext cx="7344816" cy="3528392"/>
          </a:xfrm>
        </p:spPr>
        <p:txBody>
          <a:bodyPr/>
          <a:lstStyle/>
          <a:p>
            <a:pPr lvl="2">
              <a:buNone/>
            </a:pPr>
            <a:r>
              <a:rPr lang="en-GB" dirty="0">
                <a:hlinkClick r:id="rId2"/>
              </a:rPr>
              <a:t>http://www.ukradon.org/information/ukmaps/englandwales</a:t>
            </a:r>
            <a:endParaRPr lang="en-GB" dirty="0"/>
          </a:p>
          <a:p>
            <a:pPr lvl="2">
              <a:buNone/>
            </a:pPr>
            <a:endParaRPr lang="en-GB" dirty="0" smtClean="0">
              <a:hlinkClick r:id="rId2"/>
            </a:endParaRPr>
          </a:p>
          <a:p>
            <a:pPr lvl="2">
              <a:buNone/>
            </a:pPr>
            <a:r>
              <a:rPr lang="en-GB" dirty="0">
                <a:hlinkClick r:id="rId2"/>
              </a:rPr>
              <a:t>https://publichealthmatters.blog.gov.uk/2015/03/20/five-facts-every-home-owner-should-know-about-radon</a:t>
            </a:r>
            <a:r>
              <a:rPr lang="en-GB" dirty="0" smtClean="0">
                <a:hlinkClick r:id="rId2"/>
              </a:rPr>
              <a:t>/</a:t>
            </a:r>
          </a:p>
          <a:p>
            <a:pPr lvl="2">
              <a:buNone/>
            </a:pPr>
            <a:endParaRPr lang="en-GB" dirty="0">
              <a:hlinkClick r:id="rId2"/>
            </a:endParaRPr>
          </a:p>
          <a:p>
            <a:pPr lvl="2">
              <a:buNone/>
            </a:pP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www.ukradon.org/information</a:t>
            </a: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			</a:t>
            </a:r>
          </a:p>
          <a:p>
            <a:pPr lvl="2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/>
              <a:t>What is radon?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/>
              <a:t>Radon is a colourless, odourless radioactive gas </a:t>
            </a:r>
            <a:r>
              <a:rPr lang="en-GB" dirty="0"/>
              <a:t>formed by the radioactive decay of the small amounts of uranium that occur naturally in all rocks and soils</a:t>
            </a:r>
            <a:r>
              <a:rPr lang="en-GB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Radon can </a:t>
            </a:r>
            <a:r>
              <a:rPr lang="en-GB" b="1" dirty="0"/>
              <a:t>seep into </a:t>
            </a:r>
            <a:r>
              <a:rPr lang="en-GB" b="1" dirty="0" smtClean="0"/>
              <a:t>buildings, </a:t>
            </a:r>
            <a:r>
              <a:rPr lang="en-GB" dirty="0" smtClean="0"/>
              <a:t>through </a:t>
            </a:r>
            <a:r>
              <a:rPr lang="en-GB" dirty="0"/>
              <a:t>the floor. This is where we get most of our radon exposure</a:t>
            </a:r>
            <a:r>
              <a:rPr lang="en-GB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Indoor radon levels vary - </a:t>
            </a:r>
            <a:r>
              <a:rPr lang="en-GB" dirty="0"/>
              <a:t>e</a:t>
            </a:r>
            <a:r>
              <a:rPr lang="en-GB" dirty="0" smtClean="0"/>
              <a:t>very </a:t>
            </a:r>
            <a:r>
              <a:rPr lang="en-GB" dirty="0"/>
              <a:t>building contains radon but the levels are usually low. In some </a:t>
            </a:r>
            <a:r>
              <a:rPr lang="en-GB" dirty="0" smtClean="0"/>
              <a:t>areas, </a:t>
            </a:r>
            <a:r>
              <a:rPr lang="en-GB" dirty="0"/>
              <a:t>homes may have higher levels, and the chances of a higher level depend on the type of ground. For instance, levels may be higher in parts of the country rich in granite, such as Dartmoor in Devon and Cornwall.</a:t>
            </a:r>
            <a:endParaRPr lang="en-GB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074" name="Picture 2" descr="http://www.ukradon.org/cms/assets/gfx/content/misc_image_2669cs0bed45bd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2656"/>
            <a:ext cx="6228184" cy="216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1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/>
              <a:t>Why indoor radon levels vary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276872"/>
            <a:ext cx="8028000" cy="387558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Radon enters buildings </a:t>
            </a:r>
            <a:r>
              <a:rPr lang="en-GB" dirty="0" smtClean="0"/>
              <a:t>because of the small pressure difference between indoor and outdoor 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I</a:t>
            </a:r>
            <a:r>
              <a:rPr lang="en-GB" dirty="0" smtClean="0"/>
              <a:t>dentical </a:t>
            </a:r>
            <a:r>
              <a:rPr lang="en-GB" dirty="0"/>
              <a:t>houses </a:t>
            </a:r>
            <a:r>
              <a:rPr lang="en-GB" dirty="0" smtClean="0"/>
              <a:t>sitting next to each other could have different geology underneath and different ground </a:t>
            </a:r>
            <a:r>
              <a:rPr lang="en-GB" dirty="0"/>
              <a:t>conditions </a:t>
            </a:r>
            <a:r>
              <a:rPr lang="en-GB" dirty="0" smtClean="0"/>
              <a:t>(</a:t>
            </a:r>
            <a:r>
              <a:rPr lang="en-GB" dirty="0" err="1" smtClean="0"/>
              <a:t>eg</a:t>
            </a:r>
            <a:r>
              <a:rPr lang="en-GB" dirty="0" smtClean="0"/>
              <a:t> cracks or disturbance) </a:t>
            </a:r>
            <a:endParaRPr lang="en-GB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Occupants have different habits (ventilation, average </a:t>
            </a:r>
            <a:r>
              <a:rPr lang="en-GB" dirty="0"/>
              <a:t>indoor </a:t>
            </a:r>
            <a:r>
              <a:rPr lang="en-GB" dirty="0" smtClean="0"/>
              <a:t>temperature,  </a:t>
            </a:r>
            <a:r>
              <a:rPr lang="en-GB" dirty="0"/>
              <a:t>occupancy </a:t>
            </a:r>
            <a:r>
              <a:rPr lang="en-GB" dirty="0" smtClean="0"/>
              <a:t>patterns)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Mean outdoor temperature varies with season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Wind direction can influence radon ingress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Indoor levels vary between ~ 10  and 20,000 Bq m</a:t>
            </a:r>
            <a:r>
              <a:rPr lang="en-GB" baseline="30000" dirty="0" smtClean="0"/>
              <a:t>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3018614" cy="201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38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/>
              <a:t>Indoor radon measurements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76872"/>
            <a:ext cx="8118456" cy="38164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Two detectors are sent to peoples’ homes by post for 3 months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Results are measured in two occupied rooms called “bedroom” and “living room”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Occupancy factors are used, bedroom (0.55) </a:t>
            </a:r>
            <a:r>
              <a:rPr lang="en-GB" dirty="0"/>
              <a:t>and </a:t>
            </a:r>
            <a:r>
              <a:rPr lang="en-GB" dirty="0" smtClean="0"/>
              <a:t>living room (0.45)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Radon concentrations are calculated as an average of the two occupied rooms taking into account the occupancy factors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annual radon concentration is calculated from the above 3 months result using seasonal correction factors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 marL="0" indent="0"/>
            <a:r>
              <a:rPr lang="en-GB" b="1" dirty="0"/>
              <a:t>Large numbers of indoor radon measurements are available - more than 500,000 UK homes measured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 descr="http://www.ukradon.org/cms/assets/gfx/content/misc_image_2675csa8aa681a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0859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4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622512" cy="476824"/>
          </a:xfrm>
        </p:spPr>
        <p:txBody>
          <a:bodyPr>
            <a:noAutofit/>
          </a:bodyPr>
          <a:lstStyle/>
          <a:p>
            <a:r>
              <a:rPr lang="en-GB" sz="3000" dirty="0" smtClean="0"/>
              <a:t>Uncertainties in estimated annual radon concentrations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6" cy="4248472"/>
          </a:xfrm>
        </p:spPr>
        <p:txBody>
          <a:bodyPr/>
          <a:lstStyle/>
          <a:p>
            <a:pPr marL="0" indent="0"/>
            <a:r>
              <a:rPr lang="en-GB" dirty="0" smtClean="0"/>
              <a:t>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Measurement uncertainties – eg</a:t>
            </a:r>
            <a:r>
              <a:rPr lang="en-GB" dirty="0"/>
              <a:t> </a:t>
            </a:r>
            <a:r>
              <a:rPr lang="en-GB" dirty="0" smtClean="0"/>
              <a:t>detector response, procedures, human error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Within </a:t>
            </a:r>
            <a:r>
              <a:rPr lang="en-GB" dirty="0"/>
              <a:t>house spatial </a:t>
            </a:r>
            <a:r>
              <a:rPr lang="en-GB" dirty="0" smtClean="0"/>
              <a:t>uncertainties –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/>
              <a:t>room </a:t>
            </a:r>
            <a:r>
              <a:rPr lang="en-GB" dirty="0" smtClean="0"/>
              <a:t>usage, and extrapolation </a:t>
            </a:r>
            <a:r>
              <a:rPr lang="en-GB" dirty="0"/>
              <a:t>of two rooms result to the whole house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Assumption of unchanging people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3 months measurement is extrapolated to annual result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Measurement of one year is taken as a proxy for every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House structural changes (eg double glazing, extensions) that affect radon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Contribution to indoor radon from radon </a:t>
            </a:r>
            <a:r>
              <a:rPr lang="en-GB" dirty="0" smtClean="0"/>
              <a:t>outdoors </a:t>
            </a:r>
            <a:r>
              <a:rPr lang="en-GB" dirty="0" smtClean="0"/>
              <a:t>and radon emanating from indoor building materials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0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000" dirty="0" smtClean="0"/>
              <a:t>Radon Affected </a:t>
            </a:r>
            <a:r>
              <a:rPr lang="en-GB" sz="3000" dirty="0"/>
              <a:t>A</a:t>
            </a:r>
            <a:r>
              <a:rPr lang="en-GB" sz="3000" dirty="0" smtClean="0"/>
              <a:t>reas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08919"/>
            <a:ext cx="8640960" cy="316835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‘Radon potential’ is the probability of exceeding the Action Level (AL) set at 200 Bq </a:t>
            </a:r>
            <a:r>
              <a:rPr lang="en-GB" dirty="0" smtClean="0"/>
              <a:t>m</a:t>
            </a:r>
            <a:r>
              <a:rPr lang="en-GB" baseline="30000" dirty="0" smtClean="0"/>
              <a:t>-3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Determined by an estimate of the probability of </a:t>
            </a:r>
            <a:r>
              <a:rPr lang="en-GB" dirty="0" smtClean="0"/>
              <a:t>exceed the AL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Six classes of radon potential: 0-1%, 1-3%, 3-5%, 5-10%, 10-30%, &gt;30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%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Radon affected areas are those where potential is &gt;1% (advice is that homes in these areas should be tested)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other bands of radon potential support building requirements and targeting of publically funded projects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0648"/>
            <a:ext cx="20097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dirty="0" smtClean="0"/>
              <a:t>Want a map for decision-making on radon</a:t>
            </a: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idx="1"/>
          </p:nvPr>
        </p:nvSpPr>
        <p:spPr>
          <a:xfrm>
            <a:off x="558000" y="2145705"/>
            <a:ext cx="8028000" cy="3659559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GB" dirty="0"/>
              <a:t>Although a large numbers of results are available, not every home is </a:t>
            </a:r>
            <a:r>
              <a:rPr lang="en-GB" dirty="0" smtClean="0"/>
              <a:t>measured (currently ~2% of all UK homes)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dirty="0" smtClean="0"/>
              <a:t>Different combinations </a:t>
            </a:r>
            <a:r>
              <a:rPr lang="en-GB" dirty="0"/>
              <a:t>of surface and bedrock geology will </a:t>
            </a:r>
            <a:r>
              <a:rPr lang="en-GB" dirty="0" smtClean="0"/>
              <a:t>lead to  </a:t>
            </a:r>
            <a:r>
              <a:rPr lang="en-GB" dirty="0"/>
              <a:t>different </a:t>
            </a:r>
            <a:r>
              <a:rPr lang="en-GB" dirty="0" smtClean="0"/>
              <a:t>log-normal distributions of indoor air concentrations</a:t>
            </a:r>
            <a:endParaRPr lang="en-GB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en-GB" dirty="0"/>
              <a:t>Need to combine indoor radon measurements with geology </a:t>
            </a:r>
            <a:r>
              <a:rPr lang="en-GB" dirty="0" smtClean="0"/>
              <a:t>maps to show </a:t>
            </a:r>
            <a:r>
              <a:rPr lang="en-GB" dirty="0"/>
              <a:t>probability of exceeding the Action Level (AL) </a:t>
            </a:r>
            <a:r>
              <a:rPr lang="en-GB" dirty="0" smtClean="0"/>
              <a:t>in the UK</a:t>
            </a:r>
          </a:p>
          <a:p>
            <a:pPr marL="0" indent="0">
              <a:lnSpc>
                <a:spcPct val="11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227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985640"/>
              </p:ext>
            </p:extLst>
          </p:nvPr>
        </p:nvGraphicFramePr>
        <p:xfrm>
          <a:off x="539552" y="2276872"/>
          <a:ext cx="7848873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552"/>
                <a:gridCol w="2250020"/>
                <a:gridCol w="2005515"/>
                <a:gridCol w="2159786"/>
              </a:tblGrid>
              <a:tr h="7824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Bedrock geology  units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Superficial geology units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Map scale</a:t>
                      </a:r>
                      <a:endParaRPr lang="en-GB" dirty="0"/>
                    </a:p>
                  </a:txBody>
                  <a:tcPr/>
                </a:tc>
              </a:tr>
              <a:tr h="782440">
                <a:tc>
                  <a:txBody>
                    <a:bodyPr/>
                    <a:lstStyle/>
                    <a:p>
                      <a:r>
                        <a:rPr lang="en-GB" dirty="0" smtClean="0"/>
                        <a:t>England and Wales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4,500 grouped to 406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892 grouped to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1:50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000</a:t>
                      </a:r>
                      <a:endParaRPr lang="en-GB" dirty="0"/>
                    </a:p>
                  </a:txBody>
                  <a:tcPr/>
                </a:tc>
              </a:tr>
              <a:tr h="811384">
                <a:tc>
                  <a:txBody>
                    <a:bodyPr/>
                    <a:lstStyle/>
                    <a:p>
                      <a:r>
                        <a:rPr lang="en-GB" dirty="0" smtClean="0"/>
                        <a:t>Scotland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4,800 grouped to 138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189 grouped to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1:50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000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548832"/>
          </a:xfrm>
        </p:spPr>
        <p:txBody>
          <a:bodyPr>
            <a:normAutofit/>
          </a:bodyPr>
          <a:lstStyle/>
          <a:p>
            <a:r>
              <a:rPr lang="en-GB" sz="3000" dirty="0" smtClean="0"/>
              <a:t>DiGMapGB-50 geology is used to map GB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2841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448" y="1368000"/>
            <a:ext cx="8028000" cy="1124896"/>
          </a:xfrm>
        </p:spPr>
        <p:txBody>
          <a:bodyPr>
            <a:normAutofit/>
          </a:bodyPr>
          <a:lstStyle/>
          <a:p>
            <a:r>
              <a:rPr lang="en-GB" sz="3000" dirty="0" smtClean="0"/>
              <a:t>Methodology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344816" cy="3816424"/>
          </a:xfrm>
        </p:spPr>
        <p:txBody>
          <a:bodyPr/>
          <a:lstStyle/>
          <a:p>
            <a:pPr lvl="2"/>
            <a:r>
              <a:rPr lang="en-GB" dirty="0" smtClean="0"/>
              <a:t>Uses </a:t>
            </a:r>
            <a:r>
              <a:rPr lang="en-GB" dirty="0"/>
              <a:t>one of the largest radon data sets in the world </a:t>
            </a:r>
            <a:r>
              <a:rPr lang="en-GB" dirty="0" smtClean="0"/>
              <a:t>….</a:t>
            </a:r>
          </a:p>
          <a:p>
            <a:pPr marL="0" lvl="2" indent="0">
              <a:buNone/>
            </a:pPr>
            <a:endParaRPr lang="en-GB" dirty="0"/>
          </a:p>
          <a:p>
            <a:pPr lvl="2"/>
            <a:r>
              <a:rPr lang="en-GB" dirty="0" smtClean="0"/>
              <a:t>…. in </a:t>
            </a:r>
            <a:r>
              <a:rPr lang="en-GB" dirty="0"/>
              <a:t>combination with in-depth UK geology data </a:t>
            </a:r>
          </a:p>
          <a:p>
            <a:pPr marL="0" lvl="2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Takes </a:t>
            </a:r>
            <a:r>
              <a:rPr lang="en-GB" dirty="0"/>
              <a:t>account of </a:t>
            </a:r>
            <a:r>
              <a:rPr lang="en-GB" dirty="0" smtClean="0"/>
              <a:t>the </a:t>
            </a:r>
            <a:r>
              <a:rPr lang="en-GB" dirty="0"/>
              <a:t>number of measurements available in a local area of contiguous </a:t>
            </a:r>
            <a:r>
              <a:rPr lang="en-GB" dirty="0" smtClean="0"/>
              <a:t>geology</a:t>
            </a:r>
            <a:endParaRPr lang="en-GB" dirty="0"/>
          </a:p>
          <a:p>
            <a:pPr marL="0" lvl="2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Final map </a:t>
            </a:r>
            <a:r>
              <a:rPr lang="en-GB" dirty="0"/>
              <a:t>also </a:t>
            </a:r>
            <a:r>
              <a:rPr lang="en-GB" dirty="0" smtClean="0"/>
              <a:t>reflects </a:t>
            </a:r>
            <a:r>
              <a:rPr lang="en-GB" dirty="0"/>
              <a:t>uncertainties in </a:t>
            </a:r>
            <a:endParaRPr lang="en-GB" dirty="0" smtClean="0"/>
          </a:p>
          <a:p>
            <a:pPr lvl="4"/>
            <a:r>
              <a:rPr lang="en-GB" sz="1800" dirty="0" smtClean="0"/>
              <a:t>local </a:t>
            </a:r>
            <a:r>
              <a:rPr lang="en-GB" sz="1800" dirty="0"/>
              <a:t>geological boundaries (most </a:t>
            </a:r>
            <a:r>
              <a:rPr lang="en-GB" sz="1800" dirty="0" smtClean="0"/>
              <a:t>are derived </a:t>
            </a:r>
            <a:r>
              <a:rPr lang="en-GB" sz="1800" dirty="0"/>
              <a:t>from physical </a:t>
            </a:r>
            <a:r>
              <a:rPr lang="en-GB" sz="1800" dirty="0" smtClean="0"/>
              <a:t>maps) </a:t>
            </a:r>
          </a:p>
          <a:p>
            <a:pPr lvl="4"/>
            <a:r>
              <a:rPr lang="en-GB" sz="1800" dirty="0" smtClean="0"/>
              <a:t>uncertainty </a:t>
            </a:r>
            <a:r>
              <a:rPr lang="en-GB" sz="1800" dirty="0"/>
              <a:t>in </a:t>
            </a:r>
            <a:r>
              <a:rPr lang="en-GB" sz="1800" dirty="0" smtClean="0"/>
              <a:t>allocated </a:t>
            </a:r>
            <a:r>
              <a:rPr lang="en-GB" sz="1800" dirty="0"/>
              <a:t>house "position</a:t>
            </a:r>
            <a:r>
              <a:rPr lang="en-GB" sz="1800" dirty="0" smtClean="0"/>
              <a:t>"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			</a:t>
            </a:r>
          </a:p>
          <a:p>
            <a:pPr lvl="2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fld id="{2565FA6D-D4C8-4C4C-AC4B-3269734D34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0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ublic Health England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5547DEF730D74EA5543201242B40D3" ma:contentTypeVersion="2" ma:contentTypeDescription="Create a new document." ma:contentTypeScope="" ma:versionID="90abed70ebe52a91dc341b84b028ecb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14c3b335b53ce6b9a41890f168eae5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1BBDFF-5ECF-495E-86FC-23E1884FDE9C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33FFC1EF-2F95-41EE-85F1-7793D3E38D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CB78DA-7414-44EA-86FA-F15B09C5DC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3413</TotalTime>
  <Words>720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Mapping radon in the UK </vt:lpstr>
      <vt:lpstr>What is radon?</vt:lpstr>
      <vt:lpstr>Why indoor radon levels vary</vt:lpstr>
      <vt:lpstr>Indoor radon measurements</vt:lpstr>
      <vt:lpstr>Uncertainties in estimated annual radon concentrations</vt:lpstr>
      <vt:lpstr>Radon Affected Areas</vt:lpstr>
      <vt:lpstr>Want a map for decision-making on radon</vt:lpstr>
      <vt:lpstr>DiGMapGB-50 geology is used to map GB</vt:lpstr>
      <vt:lpstr>Methodology</vt:lpstr>
      <vt:lpstr>Published indicative maps</vt:lpstr>
      <vt:lpstr>Web-sites</vt:lpstr>
    </vt:vector>
  </TitlesOfParts>
  <Company>Cabinet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Zori Daraktchieva</dc:creator>
  <cp:lastModifiedBy>Stephanie Haywood</cp:lastModifiedBy>
  <cp:revision>326</cp:revision>
  <dcterms:created xsi:type="dcterms:W3CDTF">2012-10-10T09:02:29Z</dcterms:created>
  <dcterms:modified xsi:type="dcterms:W3CDTF">2015-03-24T17:27:32Z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0x010100855547DEF730D74EA5543201242B40D3</vt:lpwstr>
  </property>
  <property fmtid="{D5CDD505-2E9C-101B-9397-08002B2CF9AE}" pid="3" name="TemplateUrl">
    <vt:lpwstr/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</Properties>
</file>