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88" r:id="rId3"/>
    <p:sldId id="289" r:id="rId4"/>
    <p:sldId id="262" r:id="rId5"/>
    <p:sldId id="257" r:id="rId6"/>
    <p:sldId id="269" r:id="rId7"/>
    <p:sldId id="273" r:id="rId8"/>
    <p:sldId id="270" r:id="rId9"/>
    <p:sldId id="300" r:id="rId10"/>
    <p:sldId id="297" r:id="rId11"/>
    <p:sldId id="274" r:id="rId12"/>
    <p:sldId id="292" r:id="rId13"/>
    <p:sldId id="275" r:id="rId14"/>
    <p:sldId id="293" r:id="rId15"/>
    <p:sldId id="278" r:id="rId16"/>
    <p:sldId id="298" r:id="rId17"/>
    <p:sldId id="296" r:id="rId18"/>
    <p:sldId id="279" r:id="rId19"/>
    <p:sldId id="299" r:id="rId20"/>
    <p:sldId id="294" r:id="rId21"/>
    <p:sldId id="281" r:id="rId22"/>
    <p:sldId id="295" r:id="rId23"/>
    <p:sldId id="282" r:id="rId24"/>
    <p:sldId id="283" r:id="rId25"/>
    <p:sldId id="260" r:id="rId26"/>
    <p:sldId id="284" r:id="rId27"/>
    <p:sldId id="285" r:id="rId28"/>
    <p:sldId id="286" r:id="rId29"/>
    <p:sldId id="290" r:id="rId30"/>
    <p:sldId id="291" r:id="rId31"/>
    <p:sldId id="28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B6E3D90-426F-4D90-A41A-9DD1C97DFCDD}" type="datetimeFigureOut">
              <a:rPr lang="en-GB"/>
              <a:pPr>
                <a:defRPr/>
              </a:pPr>
              <a:t>04/12/2017</a:t>
            </a:fld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F54236B-E0EA-4144-94C0-1CF11B0918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930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803E2-BFC4-4257-87CD-019EB1CB855C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E51D1-A461-4AF1-8B8D-6EC495472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36DD8-1009-4644-B16D-658ABEC898BA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2DDF7-B051-4330-A40C-AF8581F50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0787F-FE5D-47CA-A588-A25F0EE4F2CC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1C0F0-41DD-4E66-9B77-F83673CD6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906C8-E38C-451F-918C-9E4C46E64548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BE08A-02D0-40BB-8192-8E9BB245F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47E0F-6402-4436-B939-C461766173B6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A36BB-98E3-473B-ADBB-B34A69525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74BB9-D42A-43AA-A265-32F2F23D0637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78EB6-5541-4523-BFC7-2A30E18F3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C4B5C-8ABB-4F5C-80DE-C8BBA53D02E2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8AFFF-C197-4741-A17A-C80E5C049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F6C13-FBE6-445C-993E-A0CE1B3B8D70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970BD-F295-4405-9A5E-D8EC8242E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A8C52-635B-4D32-9A23-B07B82DC5AFA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90371-2416-4434-81C0-6197FFFB0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D2127-80D1-4A26-9590-1C570A8AC6CD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12521-E389-4382-9CD0-6EC15D882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6CDF1-3289-4A32-A212-364C10F9DA19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4043-E22A-4590-8B15-CA948B9EE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3EF570-6937-44E3-83ED-D7DC3BB9D2F1}" type="datetimeFigureOut">
              <a:rPr lang="en-US"/>
              <a:pPr>
                <a:defRPr/>
              </a:pPr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E49766-A80F-4A61-B71E-C449E728E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pPr eaLnBrk="1" hangingPunct="1"/>
            <a:r>
              <a:rPr lang="en-GB" dirty="0" smtClean="0"/>
              <a:t>Adversarial Risk Analysis and Deception</a:t>
            </a:r>
            <a:endParaRPr lang="en-US" dirty="0" smtClean="0"/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1219200" y="4343400"/>
            <a:ext cx="64008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0000"/>
                </a:solidFill>
                <a:ea typeface="ＭＳ Ｐゴシック"/>
                <a:cs typeface="ＭＳ Ｐゴシック"/>
              </a:rPr>
              <a:t>Ken </a:t>
            </a:r>
            <a:r>
              <a:rPr lang="en-US" sz="1800" dirty="0" err="1" smtClean="0">
                <a:solidFill>
                  <a:srgbClr val="000000"/>
                </a:solidFill>
                <a:ea typeface="ＭＳ Ｐゴシック"/>
                <a:cs typeface="ＭＳ Ｐゴシック"/>
              </a:rPr>
              <a:t>McNaught</a:t>
            </a:r>
            <a:endParaRPr lang="en-US" sz="1800" dirty="0" smtClean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ＭＳ Ｐゴシック"/>
                <a:cs typeface="ＭＳ Ｐゴシック"/>
              </a:rPr>
              <a:t>K.R.McNaught@cranfield.ac.uk</a:t>
            </a:r>
            <a:endParaRPr lang="en-US" sz="1800" dirty="0" smtClean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 eaLnBrk="1" hangingPunct="1">
              <a:lnSpc>
                <a:spcPct val="80000"/>
              </a:lnSpc>
            </a:pPr>
            <a:endParaRPr lang="en-US" sz="1800" dirty="0" smtClean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ＭＳ Ｐゴシック"/>
                <a:cs typeface="ＭＳ Ｐゴシック"/>
              </a:rPr>
              <a:t>Centre for Simulation and Analytics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ＭＳ Ｐゴシック"/>
                <a:cs typeface="ＭＳ Ｐゴシック"/>
              </a:rPr>
              <a:t>Cranfield University </a:t>
            </a:r>
          </a:p>
          <a:p>
            <a:pPr eaLnBrk="1" hangingPunct="1"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ＭＳ Ｐゴシック"/>
                <a:cs typeface="ＭＳ Ｐゴシック"/>
              </a:rPr>
              <a:t>Defence Academy of the UK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8077200" cy="681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0" y="2481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116013" y="549275"/>
          <a:ext cx="7056437" cy="467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r:id="rId3" imgW="5486400" imgH="3657600" progId="">
                  <p:embed/>
                </p:oleObj>
              </mc:Choice>
              <mc:Fallback>
                <p:oleObj r:id="rId3" imgW="5486400" imgH="36576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49275"/>
                        <a:ext cx="7056437" cy="467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1403350" y="5445125"/>
            <a:ext cx="574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tabLst>
                <a:tab pos="228600" algn="l"/>
                <a:tab pos="457200" algn="l"/>
                <a:tab pos="685800" algn="l"/>
              </a:tabLst>
            </a:pPr>
            <a:r>
              <a:rPr lang="en-US"/>
              <a:t>            Probability Distribution of Enemy Intent vs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Now we include negative evidence as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0" y="2476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755650" y="476250"/>
          <a:ext cx="7488238" cy="499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r:id="rId3" imgW="5486400" imgH="3657600" progId="">
                  <p:embed/>
                </p:oleObj>
              </mc:Choice>
              <mc:Fallback>
                <p:oleObj r:id="rId3" imgW="5486400" imgH="36576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76250"/>
                        <a:ext cx="7488238" cy="4992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1958975" y="5661025"/>
            <a:ext cx="5048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Probability Distribution of Enemy Intent vs Time </a:t>
            </a:r>
          </a:p>
          <a:p>
            <a:pPr algn="ctr"/>
            <a:r>
              <a:rPr lang="en-US"/>
              <a:t>with Negative Evidence Included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4"/>
          <p:cNvSpPr txBox="1">
            <a:spLocks noChangeArrowheads="1"/>
          </p:cNvSpPr>
          <p:nvPr/>
        </p:nvSpPr>
        <p:spPr bwMode="auto">
          <a:xfrm>
            <a:off x="838200" y="20574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What if the correct hypothesis is removed?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0"/>
            <a:ext cx="8569325" cy="652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1187450" y="6453188"/>
            <a:ext cx="7129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Correct hypothesis removed and only positive evidence included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295400"/>
            <a:ext cx="4953000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8229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/>
              <a:t>Now we also consider negative evidence alongside the missing correct hypothesis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604250" cy="655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1331913" y="6453188"/>
            <a:ext cx="7200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Correct hypothesis removed but negative evidence also included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457200"/>
            <a:ext cx="46482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343400"/>
            <a:ext cx="4038600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1143000" y="35052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/>
              <a:t>Previously, with only positive evidence, it was: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Probabilistic Risk Analysis (PRA) vs </a:t>
            </a:r>
            <a:br>
              <a:rPr lang="en-GB" sz="4000" smtClean="0"/>
            </a:br>
            <a:r>
              <a:rPr lang="en-GB" sz="4000" smtClean="0"/>
              <a:t>Adversarial Risk Analysis (ARA)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381000" y="1981200"/>
            <a:ext cx="8229600" cy="4525963"/>
          </a:xfrm>
        </p:spPr>
        <p:txBody>
          <a:bodyPr/>
          <a:lstStyle/>
          <a:p>
            <a:pPr eaLnBrk="1" hangingPunct="1"/>
            <a:r>
              <a:rPr lang="en-GB" smtClean="0"/>
              <a:t>Much work in terrorism risk research has employed PRA, e.g. CREATE studies</a:t>
            </a:r>
          </a:p>
          <a:p>
            <a:pPr eaLnBrk="1" hangingPunct="1"/>
            <a:r>
              <a:rPr lang="en-GB" smtClean="0"/>
              <a:t>This has been criticised on several grounds:</a:t>
            </a:r>
          </a:p>
          <a:p>
            <a:pPr lvl="1" eaLnBrk="1" hangingPunct="1"/>
            <a:r>
              <a:rPr lang="en-GB" smtClean="0"/>
              <a:t>Intelligent adversaries can adapt their behaviour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8229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What happens if we replace the correct ‘Withdraw’ hypothesis with a general alternative, ‘Other’?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0" y="2471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827088" y="620713"/>
          <a:ext cx="7345362" cy="490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620713"/>
                        <a:ext cx="7345362" cy="490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1547813" y="5805488"/>
            <a:ext cx="6407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tabLst>
                <a:tab pos="228600" algn="l"/>
                <a:tab pos="457200" algn="l"/>
                <a:tab pos="685800" algn="l"/>
              </a:tabLst>
            </a:pPr>
            <a:r>
              <a:rPr lang="en-US"/>
              <a:t> P(Enemy Intent) vs Time with Correct Hypothesis Removed, </a:t>
            </a:r>
          </a:p>
          <a:p>
            <a:pPr algn="just">
              <a:tabLst>
                <a:tab pos="228600" algn="l"/>
                <a:tab pos="457200" algn="l"/>
                <a:tab pos="685800" algn="l"/>
              </a:tabLst>
            </a:pPr>
            <a:r>
              <a:rPr lang="en-US"/>
              <a:t>General ‘Other’ Hypothesis Added and Only Pos 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4"/>
          <p:cNvSpPr txBox="1">
            <a:spLocks noChangeArrowheads="1"/>
          </p:cNvSpPr>
          <p:nvPr/>
        </p:nvSpPr>
        <p:spPr bwMode="auto">
          <a:xfrm>
            <a:off x="457200" y="1752600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/>
              <a:t>And now we also consider negative evidence alongside the ‘Other’ hypothesis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0" y="2471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971550" y="620713"/>
          <a:ext cx="7345363" cy="490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620713"/>
                        <a:ext cx="7345363" cy="490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1116013" y="5805488"/>
            <a:ext cx="699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P(Enemy Intent) vs Time with Correct Hypothesis Removed, </a:t>
            </a:r>
          </a:p>
          <a:p>
            <a:r>
              <a:rPr lang="en-US"/>
              <a:t>General ‘Other’ Hypothesis Added</a:t>
            </a:r>
            <a:r>
              <a:rPr lang="en-GB"/>
              <a:t> and Negative Evidence Included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Analysis of Competing Hypotheses (ACH)</a:t>
            </a:r>
          </a:p>
        </p:txBody>
      </p:sp>
      <p:sp>
        <p:nvSpPr>
          <p:cNvPr id="50178" name="Rectangle 3"/>
          <p:cNvSpPr>
            <a:spLocks noGrp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This framework for relating evidence and alternative explanations or hypotheses was proposed by Heuer (1999).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One of its primary aims is to help analysts overcome </a:t>
            </a:r>
            <a:r>
              <a:rPr lang="en-GB" sz="2800" b="1" smtClean="0"/>
              <a:t>confirmation bias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A matrix is constructed in which columns represent the competing hypotheses and rows correspond to evidence (positive or negative) and assumptions</a:t>
            </a:r>
          </a:p>
          <a:p>
            <a:pPr eaLnBrk="1" hangingPunct="1"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588818" y="914400"/>
            <a:ext cx="8229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 dirty="0" smtClean="0"/>
              <a:t>“The greatest deception men suffer is from their own opinions.”</a:t>
            </a:r>
          </a:p>
          <a:p>
            <a:pPr>
              <a:spcBef>
                <a:spcPct val="50000"/>
              </a:spcBef>
            </a:pPr>
            <a:r>
              <a:rPr lang="en-GB" sz="2800" dirty="0" smtClean="0"/>
              <a:t>Leonardo da Vinci</a:t>
            </a:r>
          </a:p>
          <a:p>
            <a:pPr>
              <a:spcBef>
                <a:spcPct val="50000"/>
              </a:spcBef>
            </a:pPr>
            <a:endParaRPr lang="en-GB" sz="2800" dirty="0"/>
          </a:p>
          <a:p>
            <a:pPr>
              <a:spcBef>
                <a:spcPct val="50000"/>
              </a:spcBef>
            </a:pPr>
            <a:endParaRPr lang="en-GB" sz="2800" dirty="0" smtClean="0"/>
          </a:p>
          <a:p>
            <a:pPr>
              <a:spcBef>
                <a:spcPct val="50000"/>
              </a:spcBef>
            </a:pPr>
            <a:r>
              <a:rPr lang="en-GB" sz="2800" dirty="0" smtClean="0"/>
              <a:t>Very </a:t>
            </a:r>
            <a:r>
              <a:rPr lang="en-GB" sz="2800" dirty="0"/>
              <a:t>relevant for all expert judgment elicitation…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200" b="1" smtClean="0"/>
              <a:t>ACH Framework</a:t>
            </a:r>
          </a:p>
        </p:txBody>
      </p:sp>
      <p:sp>
        <p:nvSpPr>
          <p:cNvPr id="52226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Identify the alternative hypotheses to be considered.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Identify what evidence and assumptions are relevant to these hypotheses.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Construct the ACH matrix where the alternative hypotheses are the columns and each separate piece of evidence and assumption is a row.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In the matrix, indicate what evidence (including negative evidence) and assumptions supports or contradicts each of the alternative hypotheses, and by how much, removing that which does not discriminate between hypotheses.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Compare the relative likelihoods of all hypotheses, paying particular attention to evidence which contradicts a hypothesis, and identify future milestones when discriminating new evidence might come to light.</a:t>
            </a: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Group 2"/>
          <p:cNvGraphicFramePr>
            <a:graphicFrameLocks noGrp="1"/>
          </p:cNvGraphicFramePr>
          <p:nvPr/>
        </p:nvGraphicFramePr>
        <p:xfrm>
          <a:off x="1042988" y="260350"/>
          <a:ext cx="6049962" cy="6048376"/>
        </p:xfrm>
        <a:graphic>
          <a:graphicData uri="http://schemas.openxmlformats.org/drawingml/2006/table">
            <a:tbl>
              <a:tblPr/>
              <a:tblGrid>
                <a:gridCol w="2016125"/>
                <a:gridCol w="808037"/>
                <a:gridCol w="992188"/>
                <a:gridCol w="936625"/>
                <a:gridCol w="1296987"/>
              </a:tblGrid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Main Attack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Advance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Defend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Withdraw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E1: Red Radio Silence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E2: Red conducts feint attacks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E3: Red Evacuation of Various Services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¬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E4:No observed forward movement of logistics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¬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E5:No AT assets observed at frontline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E6: Red Counter-Recce Forces Operating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28600" algn="l"/>
                          <a:tab pos="457200" algn="l"/>
                          <a:tab pos="6858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2"/>
          <p:cNvSpPr txBox="1">
            <a:spLocks noChangeArrowheads="1"/>
          </p:cNvSpPr>
          <p:nvPr/>
        </p:nvSpPr>
        <p:spPr bwMode="auto">
          <a:xfrm>
            <a:off x="468313" y="836613"/>
            <a:ext cx="8280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While the column with the most positive signs is the incorrect ‘Main Attack’ hypothesis, the column with the fewest negative signs is the correct ‘Withdraw’ hypothesis.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Expert Judgement Considerations</a:t>
            </a:r>
          </a:p>
        </p:txBody>
      </p:sp>
      <p:sp>
        <p:nvSpPr>
          <p:cNvPr id="552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An adversary can make good use of our cognitive biases, particularly confirmation bias</a:t>
            </a:r>
          </a:p>
          <a:p>
            <a:r>
              <a:rPr lang="en-GB" smtClean="0"/>
              <a:t>Need to think widely in identifying which alternative hypotheses to consider</a:t>
            </a:r>
          </a:p>
          <a:p>
            <a:r>
              <a:rPr lang="en-GB" smtClean="0"/>
              <a:t>Group effects likely to be important. Need to be wary of group-think and encourage dissent. Initial suggestions should be elicited individually and be anonymous.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GB" smtClean="0"/>
              <a:t>PRA vs ARA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Another distinction between PRA and ARA which matters is the use of </a:t>
            </a:r>
            <a:r>
              <a:rPr lang="en-GB" b="1" smtClean="0"/>
              <a:t>deception</a:t>
            </a:r>
          </a:p>
          <a:p>
            <a:pPr eaLnBrk="1" hangingPunct="1">
              <a:buFont typeface="Arial" charset="0"/>
              <a:buNone/>
            </a:pPr>
            <a:endParaRPr lang="en-GB" smtClean="0"/>
          </a:p>
        </p:txBody>
      </p:sp>
      <p:pic>
        <p:nvPicPr>
          <p:cNvPr id="1638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810000"/>
            <a:ext cx="176212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733800"/>
            <a:ext cx="2005013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3810000"/>
            <a:ext cx="18478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Expert Judgement Considerations</a:t>
            </a:r>
          </a:p>
        </p:txBody>
      </p:sp>
      <p:sp>
        <p:nvSpPr>
          <p:cNvPr id="563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We can expect experts to vary widely in their ability to detect a deception when it is present</a:t>
            </a:r>
          </a:p>
          <a:p>
            <a:r>
              <a:rPr lang="en-GB" smtClean="0"/>
              <a:t>Similarly, some experts will be more likely to believe that a deception is taking place when in fact it is not.</a:t>
            </a:r>
          </a:p>
          <a:p>
            <a:r>
              <a:rPr lang="en-GB" smtClean="0"/>
              <a:t>Frameworks such as ACH and BNs help by focusing the experts’ attention on conditional assessments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Conclusions</a:t>
            </a:r>
          </a:p>
        </p:txBody>
      </p:sp>
      <p:sp>
        <p:nvSpPr>
          <p:cNvPr id="573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Deception fundamentally involves uncertain reasoning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BNs offer a useful framework for this type of  reasoning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Importance of negative evidence, particularly when deception might be present.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Consider use of a general ‘other’ hypothesis in highly uncertain situations. Again the inference improved when negative evidence was also included in this case.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More work needed with wider set of scenarios to judge whether these findings apply more generally.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2209800" y="388938"/>
            <a:ext cx="60531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800" b="1" dirty="0">
                <a:latin typeface="Calibri" pitchFamily="34" charset="0"/>
              </a:rPr>
              <a:t>PRA versus ARA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524000"/>
            <a:ext cx="8534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/>
              <a:t>“Nature never deceives us; it is we who deceive ourselves.”</a:t>
            </a:r>
          </a:p>
          <a:p>
            <a:endParaRPr lang="en-GB" dirty="0"/>
          </a:p>
          <a:p>
            <a:r>
              <a:rPr lang="en-GB" sz="2400" dirty="0" smtClean="0"/>
              <a:t>Jean Jacques Rousseau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317008"/>
            <a:ext cx="84915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/>
              <a:t>“All war is based on deception.”</a:t>
            </a:r>
          </a:p>
          <a:p>
            <a:endParaRPr lang="en-GB" dirty="0"/>
          </a:p>
          <a:p>
            <a:r>
              <a:rPr lang="en-GB" sz="2400" dirty="0" smtClean="0"/>
              <a:t>Sun Tzu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1524000" y="2514600"/>
            <a:ext cx="6400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400" b="1" dirty="0">
                <a:latin typeface="Calibri" pitchFamily="34" charset="0"/>
              </a:rPr>
              <a:t>Detecting Deception</a:t>
            </a:r>
            <a:endParaRPr lang="en-US" sz="5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201612"/>
          </a:xfrm>
        </p:spPr>
        <p:txBody>
          <a:bodyPr/>
          <a:lstStyle/>
          <a:p>
            <a:pPr eaLnBrk="1" hangingPunct="1"/>
            <a:endParaRPr lang="en-GB" sz="4000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8229600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Deception fundamentally involves reasoning under uncertainty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We consider a military scenario involving a Red adversary with four possible courses of action 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 (Main Attack)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 (Advance)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 (Defend)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 (Withdraw)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 scenario was scripted, consistent with Withdrawal and including a deception plan to indicate a Main Attack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Bayesian networks and ACH are employed to reason about the scenario as it unfolds over time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Group 2"/>
          <p:cNvGraphicFramePr>
            <a:graphicFrameLocks noGrp="1"/>
          </p:cNvGraphicFramePr>
          <p:nvPr/>
        </p:nvGraphicFramePr>
        <p:xfrm>
          <a:off x="468313" y="511175"/>
          <a:ext cx="8064500" cy="5608320"/>
        </p:xfrm>
        <a:graphic>
          <a:graphicData uri="http://schemas.openxmlformats.org/drawingml/2006/table">
            <a:tbl>
              <a:tblPr/>
              <a:tblGrid>
                <a:gridCol w="1079500"/>
                <a:gridCol w="698500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 Step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Actions Taken by the Red Side and Indicators Detected by the Blue Side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Blue establishes air and ground recce.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Red deploys air and ground recce as deception; Red increases counter-recce activities as deception; Red establishes dummy airfields as deception.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Red establishes demolition on bridges; Blue sub-unit reports sighting of Red recce (S3MA1); Blue ground recce reports Red counter-recce activities (S2MAD4); Blue air recce reports sighting of Red aux airfields (S1MA3).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Red conducts feint attacks; Blue ground recce report sighting of Red aux airfield (S2MA3) and demolition on bridges (S2DW15); Blue sub-unit reports local attacks (S3M8).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Red evacuates non-essential services; Blue sub-unit reports sighting of demolition on bridges (S3DW15).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Red employs smoke and jamming and a defensive frontage; Blue ground recce reports sighting of Red evacuation of non-essential services (S2W19) and Red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’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 use of smoke (S2MW10); Blue sub-unit reports Red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’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 use of smoke (S3MW10) and jamming (S3MW11); Blue Signals report Red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’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 jamming (S4MW11); Blue sub-unit reports Red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’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 defensive frontage (S3W18).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Red begins systematic destruction of bridges and commences withdrawal; Blue air and ground recce report sightings of Red destruction of bridges (S1W20 and S2W20).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Bayesian Networks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Efficient method of representing and manipulating a joint probability distribution over a domain of interest.</a:t>
            </a:r>
          </a:p>
          <a:p>
            <a:pPr eaLnBrk="1" hangingPunct="1"/>
            <a:r>
              <a:rPr lang="en-GB" smtClean="0"/>
              <a:t>A DAG describes the probabilistic dependencies within the domain</a:t>
            </a:r>
          </a:p>
          <a:p>
            <a:pPr eaLnBrk="1" hangingPunct="1"/>
            <a:r>
              <a:rPr lang="en-GB" smtClean="0"/>
              <a:t>Tables of conditional probabilities quantify the relationships.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54300"/>
            <a:ext cx="9144000" cy="368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 Box 5"/>
          <p:cNvSpPr txBox="1">
            <a:spLocks noChangeArrowheads="1"/>
          </p:cNvSpPr>
          <p:nvPr/>
        </p:nvSpPr>
        <p:spPr bwMode="auto">
          <a:xfrm>
            <a:off x="2971800" y="11430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Partial BN of Scenario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1068</Words>
  <Application>Microsoft Office PowerPoint</Application>
  <PresentationFormat>On-screen Show (4:3)</PresentationFormat>
  <Paragraphs>133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Graph</vt:lpstr>
      <vt:lpstr>Adversarial Risk Analysis and Deception</vt:lpstr>
      <vt:lpstr>Probabilistic Risk Analysis (PRA) vs  Adversarial Risk Analysis (ARA)</vt:lpstr>
      <vt:lpstr>PRA vs ARA</vt:lpstr>
      <vt:lpstr>PowerPoint Presentation</vt:lpstr>
      <vt:lpstr>PowerPoint Presentation</vt:lpstr>
      <vt:lpstr>PowerPoint Presentation</vt:lpstr>
      <vt:lpstr>PowerPoint Presentation</vt:lpstr>
      <vt:lpstr>Bayesian Networks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Analysis of Competing Hypotheses (ACH)</vt:lpstr>
      <vt:lpstr>PowerPoint Presentation</vt:lpstr>
      <vt:lpstr>ACH Framework</vt:lpstr>
      <vt:lpstr>PowerPoint Presentation</vt:lpstr>
      <vt:lpstr>PowerPoint Presentation</vt:lpstr>
      <vt:lpstr>Expert Judgement Considerations</vt:lpstr>
      <vt:lpstr>Expert Judgement Considerations</vt:lpstr>
      <vt:lpstr>Conclusions</vt:lpstr>
    </vt:vector>
  </TitlesOfParts>
  <Company>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Adversarial Risk Analysis and Deception</dc:title>
  <dc:creator>McNaught Dr KR</dc:creator>
  <cp:lastModifiedBy>14-01569</cp:lastModifiedBy>
  <cp:revision>22</cp:revision>
  <dcterms:created xsi:type="dcterms:W3CDTF">2015-03-19T12:38:03Z</dcterms:created>
  <dcterms:modified xsi:type="dcterms:W3CDTF">2017-12-04T13:28:14Z</dcterms:modified>
</cp:coreProperties>
</file>