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74" r:id="rId2"/>
    <p:sldId id="304" r:id="rId3"/>
    <p:sldId id="305" r:id="rId4"/>
    <p:sldId id="283" r:id="rId5"/>
    <p:sldId id="306" r:id="rId6"/>
    <p:sldId id="287" r:id="rId7"/>
    <p:sldId id="288" r:id="rId8"/>
    <p:sldId id="311" r:id="rId9"/>
    <p:sldId id="289" r:id="rId10"/>
    <p:sldId id="290" r:id="rId11"/>
    <p:sldId id="292" r:id="rId12"/>
    <p:sldId id="312" r:id="rId13"/>
    <p:sldId id="286" r:id="rId14"/>
    <p:sldId id="295" r:id="rId15"/>
    <p:sldId id="316" r:id="rId16"/>
    <p:sldId id="297" r:id="rId17"/>
    <p:sldId id="326" r:id="rId18"/>
    <p:sldId id="298" r:id="rId19"/>
    <p:sldId id="299" r:id="rId20"/>
    <p:sldId id="301" r:id="rId21"/>
    <p:sldId id="302" r:id="rId22"/>
    <p:sldId id="303" r:id="rId23"/>
    <p:sldId id="308" r:id="rId24"/>
    <p:sldId id="309" r:id="rId25"/>
    <p:sldId id="317" r:id="rId26"/>
    <p:sldId id="310" r:id="rId27"/>
    <p:sldId id="318" r:id="rId28"/>
    <p:sldId id="319" r:id="rId29"/>
    <p:sldId id="321" r:id="rId30"/>
    <p:sldId id="320" r:id="rId31"/>
    <p:sldId id="322" r:id="rId32"/>
    <p:sldId id="323" r:id="rId33"/>
    <p:sldId id="325" r:id="rId34"/>
    <p:sldId id="261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7" d="100"/>
          <a:sy n="97" d="100"/>
        </p:scale>
        <p:origin x="248" y="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2346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B51CF66-D26F-493E-AA37-C7F622493599}" type="datetimeFigureOut">
              <a:rPr lang="en-GB"/>
              <a:pPr>
                <a:defRPr/>
              </a:pPr>
              <a:t>14/04/2015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F726448-4C23-4351-9869-24577296B6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731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448388-9515-474A-922E-B002FD1ACD53}" type="datetimeFigureOut">
              <a:rPr lang="en-GB" smtClean="0"/>
              <a:t>16/04/2015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9B1206-A756-4D0B-8EEE-551F53F87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4769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B1206-A756-4D0B-8EEE-551F53F8769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7558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B1206-A756-4D0B-8EEE-551F53F8769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661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886967"/>
            <a:ext cx="8062664" cy="14700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789040"/>
            <a:ext cx="7376864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16832"/>
            <a:ext cx="8229600" cy="420933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866AA-B3AF-40E8-8B2A-5BFE2234BB19}" type="datetime1">
              <a:rPr lang="en-GB" smtClean="0"/>
              <a:t>16/04/2015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1449F-532A-4EAD-BACA-4538A8B929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E1F4F4-C1E1-4A24-94E7-F4A368285496}" type="datetime1">
              <a:rPr lang="en-GB" smtClean="0"/>
              <a:t>16/04/2015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C0E35-CA1E-4393-95B5-99211C0570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7544" y="1700809"/>
            <a:ext cx="8208912" cy="720080"/>
          </a:xfrm>
          <a:prstGeom prst="rect">
            <a:avLst/>
          </a:prstGeom>
        </p:spPr>
        <p:txBody>
          <a:bodyPr/>
          <a:lstStyle>
            <a:lvl1pPr algn="l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9B0C4-CCBB-4B7D-BA35-46B4B785F6B3}" type="datetime1">
              <a:rPr lang="en-GB" smtClean="0"/>
              <a:t>16/04/2015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D035A-E8CA-4D43-A298-6AE522C60A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406900"/>
            <a:ext cx="8027169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2906713"/>
            <a:ext cx="8027169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CE2BF-054A-4649-9064-1048791E1B41}" type="datetime1">
              <a:rPr lang="en-GB" smtClean="0"/>
              <a:t>16/04/2015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8A490-61B7-4B69-BF5B-6084832747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772816"/>
            <a:ext cx="6707088" cy="93610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924944"/>
            <a:ext cx="4038600" cy="32012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924944"/>
            <a:ext cx="4038600" cy="32012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F2DA6-2CA7-4484-AB8F-BFBCD2779513}" type="datetime1">
              <a:rPr lang="en-GB" smtClean="0"/>
              <a:t>16/04/2015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6B65B-06CC-4EE4-8131-092A0258EC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16832"/>
            <a:ext cx="6707088" cy="93610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7573B-15F5-48D6-BB3A-CCC1F384C317}" type="datetime1">
              <a:rPr lang="en-GB" smtClean="0"/>
              <a:t>16/04/2015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AACB6-9795-4076-8558-BAC2A19D54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844824"/>
            <a:ext cx="5111750" cy="42813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47E0D-5788-4A8A-9765-8E3E8BADC9AA}" type="datetime1">
              <a:rPr lang="en-GB" smtClean="0"/>
              <a:t>16/04/2015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11877-AE29-4AEB-9364-E331D35B0F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772816"/>
            <a:ext cx="5486400" cy="295475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7CE3C-21D4-4922-AC9A-CEC8FC1E0831}" type="datetime1">
              <a:rPr lang="en-GB" smtClean="0"/>
              <a:t>16/04/2015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5D477-2068-4DE8-9D60-5E0634E3C2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89138"/>
            <a:ext cx="8229600" cy="413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C845230-B606-4E7F-9F47-B2436C9596F3}" type="datetime1">
              <a:rPr lang="en-GB" smtClean="0"/>
              <a:t>16/04/2015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F9DCD4D-71E8-4AAC-9D4F-2467C88EAD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52" r:id="rId3"/>
    <p:sldLayoutId id="2147483653" r:id="rId4"/>
    <p:sldLayoutId id="2147483654" r:id="rId5"/>
    <p:sldLayoutId id="2147483655" r:id="rId6"/>
    <p:sldLayoutId id="2147483662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//upload.wikimedia.org/wikipedia/commons/8/80/Uncorrelated_sym.png" TargetMode="External"/><Relationship Id="rId1" Type="http://schemas.openxmlformats.org/officeDocument/2006/relationships/slideLayout" Target="../slideLayouts/slideLayout1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manchestergazette.co.uk/wp-content/uploads/2014/01/sellafield.jpg" TargetMode="Externa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 bwMode="auto">
          <a:xfrm>
            <a:off x="395288" y="1557338"/>
            <a:ext cx="8062912" cy="14700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z="3200" smtClean="0">
                <a:latin typeface="Arial" charset="0"/>
                <a:cs typeface="Arial" charset="0"/>
              </a:rPr>
              <a:t>Challenges in the elicitation and analysis of contentious estimates in the field of large scale nuclear decommissioning programmes</a:t>
            </a: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323850" y="3789363"/>
            <a:ext cx="7448550" cy="2303462"/>
          </a:xfrm>
        </p:spPr>
        <p:txBody>
          <a:bodyPr/>
          <a:lstStyle/>
          <a:p>
            <a:pPr eaLnBrk="1" hangingPunct="1"/>
            <a:r>
              <a:rPr lang="en-GB" sz="2000" smtClean="0">
                <a:solidFill>
                  <a:srgbClr val="898989"/>
                </a:solidFill>
                <a:latin typeface="Arial" charset="0"/>
                <a:cs typeface="Arial" charset="0"/>
              </a:rPr>
              <a:t>Jamie Walker </a:t>
            </a:r>
          </a:p>
          <a:p>
            <a:pPr eaLnBrk="1" hangingPunct="1"/>
            <a:r>
              <a:rPr lang="en-GB" sz="2000" smtClean="0">
                <a:solidFill>
                  <a:srgbClr val="898989"/>
                </a:solidFill>
                <a:latin typeface="Arial" charset="0"/>
                <a:cs typeface="Arial" charset="0"/>
              </a:rPr>
              <a:t>Sellafield Limited and</a:t>
            </a:r>
          </a:p>
          <a:p>
            <a:pPr eaLnBrk="1" hangingPunct="1"/>
            <a:r>
              <a:rPr lang="en-GB" sz="2000" smtClean="0">
                <a:solidFill>
                  <a:srgbClr val="898989"/>
                </a:solidFill>
                <a:latin typeface="Arial" charset="0"/>
                <a:cs typeface="Arial" charset="0"/>
              </a:rPr>
              <a:t>University of Strathclyde Management Science Department</a:t>
            </a:r>
          </a:p>
          <a:p>
            <a:pPr eaLnBrk="1" hangingPunct="1"/>
            <a:endParaRPr lang="en-GB" sz="2000" smtClean="0">
              <a:solidFill>
                <a:srgbClr val="898989"/>
              </a:solidFill>
              <a:latin typeface="Arial" charset="0"/>
              <a:cs typeface="Arial" charset="0"/>
            </a:endParaRPr>
          </a:p>
          <a:p>
            <a:pPr eaLnBrk="1" hangingPunct="1"/>
            <a:r>
              <a:rPr lang="en-GB" sz="2000" smtClean="0">
                <a:solidFill>
                  <a:srgbClr val="898989"/>
                </a:solidFill>
                <a:latin typeface="Arial" charset="0"/>
                <a:cs typeface="Arial" charset="0"/>
              </a:rPr>
              <a:t>Tim Bedford and Matthew </a:t>
            </a:r>
            <a:r>
              <a:rPr lang="en-GB" sz="2000" err="1" smtClean="0">
                <a:solidFill>
                  <a:srgbClr val="898989"/>
                </a:solidFill>
                <a:latin typeface="Arial" charset="0"/>
                <a:cs typeface="Arial" charset="0"/>
              </a:rPr>
              <a:t>Revie</a:t>
            </a:r>
            <a:r>
              <a:rPr lang="en-GB" sz="2000" smtClean="0">
                <a:solidFill>
                  <a:srgbClr val="898989"/>
                </a:solidFill>
                <a:latin typeface="Arial" charset="0"/>
                <a:cs typeface="Arial" charset="0"/>
              </a:rPr>
              <a:t> </a:t>
            </a:r>
          </a:p>
          <a:p>
            <a:pPr eaLnBrk="1" hangingPunct="1"/>
            <a:r>
              <a:rPr lang="en-GB" sz="2000" smtClean="0">
                <a:solidFill>
                  <a:srgbClr val="898989"/>
                </a:solidFill>
                <a:latin typeface="Arial" charset="0"/>
                <a:cs typeface="Arial" charset="0"/>
              </a:rPr>
              <a:t>University of Strathclyde Management Science Department</a:t>
            </a:r>
            <a:endParaRPr lang="en-GB" smtClean="0">
              <a:solidFill>
                <a:srgbClr val="898989"/>
              </a:solidFill>
              <a:latin typeface="Arial" charset="0"/>
              <a:cs typeface="Arial" charset="0"/>
            </a:endParaRPr>
          </a:p>
          <a:p>
            <a:pPr eaLnBrk="1" hangingPunct="1"/>
            <a:endParaRPr lang="en-GB" smtClean="0">
              <a:solidFill>
                <a:srgbClr val="898989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Content Placeholder 1"/>
          <p:cNvSpPr>
            <a:spLocks noGrp="1"/>
          </p:cNvSpPr>
          <p:nvPr>
            <p:ph idx="4294967295"/>
          </p:nvPr>
        </p:nvSpPr>
        <p:spPr>
          <a:xfrm>
            <a:off x="468313" y="1412875"/>
            <a:ext cx="8229600" cy="4770537"/>
          </a:xfrm>
        </p:spPr>
        <p:txBody>
          <a:bodyPr>
            <a:spAutoFit/>
          </a:bodyPr>
          <a:lstStyle/>
          <a:p>
            <a:pPr eaLnBrk="1" hangingPunct="1"/>
            <a:r>
              <a:rPr lang="en-GB" sz="2000" err="1" smtClean="0">
                <a:latin typeface="Arial" charset="0"/>
                <a:cs typeface="Arial" charset="0"/>
              </a:rPr>
              <a:t>Kahneman</a:t>
            </a:r>
            <a:r>
              <a:rPr lang="en-GB" sz="2000" smtClean="0">
                <a:latin typeface="Arial" charset="0"/>
                <a:cs typeface="Arial" charset="0"/>
              </a:rPr>
              <a:t> recommends the use of Klein’s ‘</a:t>
            </a:r>
            <a:r>
              <a:rPr lang="en-GB" sz="2000" b="1" smtClean="0">
                <a:latin typeface="Arial" charset="0"/>
                <a:cs typeface="Arial" charset="0"/>
              </a:rPr>
              <a:t>pre-mortem</a:t>
            </a:r>
            <a:r>
              <a:rPr lang="en-GB" sz="2000" smtClean="0">
                <a:latin typeface="Arial" charset="0"/>
                <a:cs typeface="Arial" charset="0"/>
              </a:rPr>
              <a:t>’ technique for qualitative information:</a:t>
            </a:r>
          </a:p>
          <a:p>
            <a:pPr eaLnBrk="1" hangingPunct="1"/>
            <a:r>
              <a:rPr lang="en-GB" sz="2000" smtClean="0">
                <a:latin typeface="Arial" charset="0"/>
                <a:cs typeface="Arial" charset="0"/>
              </a:rPr>
              <a:t>Tell </a:t>
            </a:r>
            <a:r>
              <a:rPr lang="en-GB" sz="2000" smtClean="0">
                <a:latin typeface="Arial" charset="0"/>
                <a:cs typeface="Arial" charset="0"/>
              </a:rPr>
              <a:t>the experts to </a:t>
            </a:r>
            <a:r>
              <a:rPr lang="en-GB" sz="2000" smtClean="0">
                <a:latin typeface="Arial" charset="0"/>
                <a:cs typeface="Arial" charset="0"/>
              </a:rPr>
              <a:t>imagine they have a </a:t>
            </a:r>
            <a:r>
              <a:rPr lang="en-GB" sz="2000" b="1" smtClean="0">
                <a:latin typeface="Arial" charset="0"/>
                <a:cs typeface="Arial" charset="0"/>
              </a:rPr>
              <a:t>fuzzy crystal ball</a:t>
            </a:r>
            <a:r>
              <a:rPr lang="en-GB" sz="2000" smtClean="0">
                <a:latin typeface="Arial" charset="0"/>
                <a:cs typeface="Arial" charset="0"/>
              </a:rPr>
              <a:t>.</a:t>
            </a:r>
          </a:p>
          <a:p>
            <a:pPr lvl="1" eaLnBrk="1" hangingPunct="1"/>
            <a:r>
              <a:rPr lang="en-GB" sz="2000" smtClean="0">
                <a:latin typeface="Arial" charset="0"/>
                <a:cs typeface="Arial" charset="0"/>
              </a:rPr>
              <a:t>The crystal ball shows them that their </a:t>
            </a:r>
            <a:r>
              <a:rPr lang="en-GB" sz="2000" smtClean="0">
                <a:latin typeface="Arial" charset="0"/>
                <a:cs typeface="Arial" charset="0"/>
              </a:rPr>
              <a:t>programme </a:t>
            </a:r>
            <a:r>
              <a:rPr lang="en-GB" sz="2000" smtClean="0">
                <a:latin typeface="Arial" charset="0"/>
                <a:cs typeface="Arial" charset="0"/>
              </a:rPr>
              <a:t>will </a:t>
            </a:r>
            <a:r>
              <a:rPr lang="en-GB" sz="2000" b="1" i="1" smtClean="0">
                <a:latin typeface="Arial" charset="0"/>
                <a:cs typeface="Arial" charset="0"/>
              </a:rPr>
              <a:t>definitely</a:t>
            </a:r>
            <a:r>
              <a:rPr lang="en-GB" sz="2000" b="1" smtClean="0">
                <a:latin typeface="Arial" charset="0"/>
                <a:cs typeface="Arial" charset="0"/>
              </a:rPr>
              <a:t> be a disaster</a:t>
            </a:r>
            <a:r>
              <a:rPr lang="en-GB" sz="2000" smtClean="0">
                <a:latin typeface="Arial" charset="0"/>
                <a:cs typeface="Arial" charset="0"/>
              </a:rPr>
              <a:t>, but it doesn’t show </a:t>
            </a:r>
            <a:r>
              <a:rPr lang="en-GB" sz="2000" b="1" smtClean="0">
                <a:latin typeface="Arial" charset="0"/>
                <a:cs typeface="Arial" charset="0"/>
              </a:rPr>
              <a:t>why</a:t>
            </a:r>
            <a:r>
              <a:rPr lang="en-GB" sz="2000" smtClean="0">
                <a:latin typeface="Arial" charset="0"/>
                <a:cs typeface="Arial" charset="0"/>
              </a:rPr>
              <a:t> this happened.</a:t>
            </a:r>
          </a:p>
          <a:p>
            <a:pPr lvl="1" eaLnBrk="1" hangingPunct="1"/>
            <a:r>
              <a:rPr lang="en-GB" sz="2000" smtClean="0">
                <a:latin typeface="Arial" charset="0"/>
                <a:cs typeface="Arial" charset="0"/>
              </a:rPr>
              <a:t>Experts </a:t>
            </a:r>
            <a:r>
              <a:rPr lang="en-GB" sz="2000" smtClean="0">
                <a:latin typeface="Arial" charset="0"/>
                <a:cs typeface="Arial" charset="0"/>
              </a:rPr>
              <a:t>are </a:t>
            </a:r>
            <a:r>
              <a:rPr lang="en-GB" sz="2000" smtClean="0">
                <a:latin typeface="Arial" charset="0"/>
                <a:cs typeface="Arial" charset="0"/>
              </a:rPr>
              <a:t>then asked to each give </a:t>
            </a:r>
            <a:r>
              <a:rPr lang="en-GB" sz="2000" b="1" smtClean="0">
                <a:latin typeface="Arial" charset="0"/>
                <a:cs typeface="Arial" charset="0"/>
              </a:rPr>
              <a:t>three different explanations</a:t>
            </a:r>
            <a:r>
              <a:rPr lang="en-GB" sz="2000" smtClean="0">
                <a:latin typeface="Arial" charset="0"/>
                <a:cs typeface="Arial" charset="0"/>
              </a:rPr>
              <a:t> (in a round-robin format) to identify what ‘went’ wrong.</a:t>
            </a:r>
          </a:p>
          <a:p>
            <a:pPr lvl="1" eaLnBrk="1" hangingPunct="1"/>
            <a:r>
              <a:rPr lang="en-GB" sz="2000" smtClean="0">
                <a:latin typeface="Arial" charset="0"/>
                <a:cs typeface="Arial" charset="0"/>
              </a:rPr>
              <a:t>The process is </a:t>
            </a:r>
            <a:r>
              <a:rPr lang="en-GB" sz="2000" b="1" smtClean="0">
                <a:latin typeface="Arial" charset="0"/>
                <a:cs typeface="Arial" charset="0"/>
              </a:rPr>
              <a:t>repeated</a:t>
            </a:r>
            <a:r>
              <a:rPr lang="en-GB" sz="2000" smtClean="0">
                <a:latin typeface="Arial" charset="0"/>
                <a:cs typeface="Arial" charset="0"/>
              </a:rPr>
              <a:t> until participants can no longer think of any more explanations.</a:t>
            </a:r>
          </a:p>
          <a:p>
            <a:pPr eaLnBrk="1" hangingPunct="1"/>
            <a:r>
              <a:rPr lang="en-GB" sz="2000" smtClean="0">
                <a:latin typeface="Arial" charset="0"/>
                <a:cs typeface="Arial" charset="0"/>
              </a:rPr>
              <a:t>The approach gives people </a:t>
            </a:r>
            <a:r>
              <a:rPr lang="en-GB" sz="2000" b="1" smtClean="0">
                <a:latin typeface="Arial" charset="0"/>
                <a:cs typeface="Arial" charset="0"/>
              </a:rPr>
              <a:t>a sense of emotional distance </a:t>
            </a:r>
            <a:r>
              <a:rPr lang="en-GB" sz="2000" smtClean="0">
                <a:latin typeface="Arial" charset="0"/>
                <a:cs typeface="Arial" charset="0"/>
              </a:rPr>
              <a:t>from things that they find contentious.</a:t>
            </a:r>
          </a:p>
          <a:p>
            <a:pPr eaLnBrk="1" hangingPunct="1"/>
            <a:r>
              <a:rPr lang="en-GB" sz="2000" smtClean="0">
                <a:latin typeface="Arial" charset="0"/>
                <a:cs typeface="Arial" charset="0"/>
              </a:rPr>
              <a:t>It would be </a:t>
            </a:r>
            <a:r>
              <a:rPr lang="en-GB" sz="2000" b="1" smtClean="0">
                <a:latin typeface="Arial" charset="0"/>
                <a:cs typeface="Arial" charset="0"/>
              </a:rPr>
              <a:t>naïve</a:t>
            </a:r>
            <a:r>
              <a:rPr lang="en-GB" sz="2000" smtClean="0">
                <a:latin typeface="Arial" charset="0"/>
                <a:cs typeface="Arial" charset="0"/>
              </a:rPr>
              <a:t> to think that it makes them become 100% honest though.</a:t>
            </a:r>
          </a:p>
        </p:txBody>
      </p:sp>
      <p:sp>
        <p:nvSpPr>
          <p:cNvPr id="21506" name="Title 2"/>
          <p:cNvSpPr>
            <a:spLocks/>
          </p:cNvSpPr>
          <p:nvPr/>
        </p:nvSpPr>
        <p:spPr bwMode="auto">
          <a:xfrm>
            <a:off x="539750" y="404813"/>
            <a:ext cx="705643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GB"/>
              <a:t>Klein’s Pre-mortem (I)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D035A-E8CA-4D43-A298-6AE522C60AED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Content Placeholder 1"/>
          <p:cNvSpPr>
            <a:spLocks noGrp="1"/>
          </p:cNvSpPr>
          <p:nvPr>
            <p:ph idx="4294967295"/>
          </p:nvPr>
        </p:nvSpPr>
        <p:spPr>
          <a:xfrm>
            <a:off x="468313" y="1484313"/>
            <a:ext cx="8229600" cy="3847207"/>
          </a:xfrm>
        </p:spPr>
        <p:txBody>
          <a:bodyPr>
            <a:spAutoFit/>
          </a:bodyPr>
          <a:lstStyle/>
          <a:p>
            <a:pPr eaLnBrk="1" hangingPunct="1"/>
            <a:r>
              <a:rPr lang="en-GB" sz="2000" smtClean="0">
                <a:latin typeface="Arial" charset="0"/>
                <a:cs typeface="Arial" charset="0"/>
              </a:rPr>
              <a:t>The pre-mortem is effective because it allows experts and analysts to take part in a purely </a:t>
            </a:r>
            <a:r>
              <a:rPr lang="en-GB" sz="2000" b="1" smtClean="0">
                <a:latin typeface="Arial" charset="0"/>
                <a:cs typeface="Arial" charset="0"/>
              </a:rPr>
              <a:t>pessimistic form </a:t>
            </a:r>
            <a:r>
              <a:rPr lang="en-GB" sz="2000" smtClean="0">
                <a:latin typeface="Arial" charset="0"/>
                <a:cs typeface="Arial" charset="0"/>
              </a:rPr>
              <a:t>of conversation</a:t>
            </a:r>
            <a:r>
              <a:rPr lang="en-GB" sz="2000" smtClean="0">
                <a:latin typeface="Arial" charset="0"/>
                <a:cs typeface="Arial" charset="0"/>
              </a:rPr>
              <a:t>.</a:t>
            </a:r>
          </a:p>
          <a:p>
            <a:pPr eaLnBrk="1" hangingPunct="1"/>
            <a:endParaRPr lang="en-GB" sz="20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000" smtClean="0">
                <a:latin typeface="Arial" charset="0"/>
                <a:cs typeface="Arial" charset="0"/>
              </a:rPr>
              <a:t>This ends up being a bit depressing though, so we then carry out an ‘</a:t>
            </a:r>
            <a:r>
              <a:rPr lang="en-GB" sz="2000" b="1" smtClean="0">
                <a:latin typeface="Arial" charset="0"/>
                <a:cs typeface="Arial" charset="0"/>
              </a:rPr>
              <a:t>optimistic pre-mortem</a:t>
            </a:r>
            <a:r>
              <a:rPr lang="en-GB" sz="2000" smtClean="0">
                <a:latin typeface="Arial" charset="0"/>
                <a:cs typeface="Arial" charset="0"/>
              </a:rPr>
              <a:t>’ that inverts the crystal ball’s predictions</a:t>
            </a:r>
            <a:r>
              <a:rPr lang="en-GB" sz="2000" smtClean="0">
                <a:latin typeface="Arial" charset="0"/>
                <a:cs typeface="Arial" charset="0"/>
              </a:rPr>
              <a:t>.</a:t>
            </a:r>
          </a:p>
          <a:p>
            <a:pPr eaLnBrk="1" hangingPunct="1"/>
            <a:endParaRPr lang="en-GB" sz="20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000" smtClean="0">
                <a:latin typeface="Arial" charset="0"/>
                <a:cs typeface="Arial" charset="0"/>
              </a:rPr>
              <a:t>This then results in a purely optimistic conversation that then brings out all the </a:t>
            </a:r>
            <a:r>
              <a:rPr lang="en-GB" sz="2000" b="1" smtClean="0">
                <a:latin typeface="Arial" charset="0"/>
                <a:cs typeface="Arial" charset="0"/>
              </a:rPr>
              <a:t>things that could be done well</a:t>
            </a:r>
            <a:r>
              <a:rPr lang="en-GB" sz="2000" smtClean="0">
                <a:latin typeface="Arial" charset="0"/>
                <a:cs typeface="Arial" charset="0"/>
              </a:rPr>
              <a:t>.</a:t>
            </a:r>
          </a:p>
          <a:p>
            <a:pPr eaLnBrk="1" hangingPunct="1"/>
            <a:endParaRPr lang="en-GB" sz="20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000" smtClean="0">
                <a:latin typeface="Arial" charset="0"/>
                <a:cs typeface="Arial" charset="0"/>
              </a:rPr>
              <a:t>The final step is to have a final conversation which allows </a:t>
            </a:r>
            <a:r>
              <a:rPr lang="en-GB" sz="2000" b="1" smtClean="0">
                <a:latin typeface="Arial" charset="0"/>
                <a:cs typeface="Arial" charset="0"/>
              </a:rPr>
              <a:t>both biases to be talked about together</a:t>
            </a:r>
            <a:r>
              <a:rPr lang="en-GB" sz="2000" smtClean="0">
                <a:latin typeface="Arial" charset="0"/>
                <a:cs typeface="Arial" charset="0"/>
              </a:rPr>
              <a:t>.</a:t>
            </a:r>
          </a:p>
        </p:txBody>
      </p:sp>
      <p:sp>
        <p:nvSpPr>
          <p:cNvPr id="22530" name="Title 2"/>
          <p:cNvSpPr>
            <a:spLocks/>
          </p:cNvSpPr>
          <p:nvPr/>
        </p:nvSpPr>
        <p:spPr bwMode="auto">
          <a:xfrm>
            <a:off x="539750" y="404813"/>
            <a:ext cx="705643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GB"/>
              <a:t>Klein’s Pre-mortem (II)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D035A-E8CA-4D43-A298-6AE522C60AED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Content Placeholder 1"/>
          <p:cNvSpPr>
            <a:spLocks noGrp="1"/>
          </p:cNvSpPr>
          <p:nvPr>
            <p:ph idx="4294967295"/>
          </p:nvPr>
        </p:nvSpPr>
        <p:spPr>
          <a:xfrm>
            <a:off x="468313" y="1484313"/>
            <a:ext cx="8229600" cy="5373779"/>
          </a:xfrm>
        </p:spPr>
        <p:txBody>
          <a:bodyPr>
            <a:spAutoFit/>
          </a:bodyPr>
          <a:lstStyle/>
          <a:p>
            <a:pPr eaLnBrk="1" hangingPunct="1"/>
            <a:r>
              <a:rPr lang="en-GB" sz="2200" smtClean="0">
                <a:latin typeface="Arial" charset="0"/>
                <a:cs typeface="Arial" charset="0"/>
              </a:rPr>
              <a:t>It’s not so much a ‘de-biasing’ exercise, as a ‘</a:t>
            </a:r>
            <a:r>
              <a:rPr lang="en-GB" sz="2200" b="1" smtClean="0">
                <a:latin typeface="Arial" charset="0"/>
                <a:cs typeface="Arial" charset="0"/>
              </a:rPr>
              <a:t>double biasing</a:t>
            </a:r>
            <a:r>
              <a:rPr lang="en-GB" sz="2200" smtClean="0">
                <a:latin typeface="Arial" charset="0"/>
                <a:cs typeface="Arial" charset="0"/>
              </a:rPr>
              <a:t>’ exercise</a:t>
            </a:r>
            <a:r>
              <a:rPr lang="en-GB" sz="2200" smtClean="0">
                <a:latin typeface="Arial" charset="0"/>
                <a:cs typeface="Arial" charset="0"/>
              </a:rPr>
              <a:t>.</a:t>
            </a:r>
          </a:p>
          <a:p>
            <a:pPr eaLnBrk="1" hangingPunct="1"/>
            <a:endParaRPr lang="en-GB" sz="22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200" smtClean="0">
                <a:latin typeface="Arial" charset="0"/>
                <a:cs typeface="Arial" charset="0"/>
              </a:rPr>
              <a:t>It</a:t>
            </a:r>
            <a:r>
              <a:rPr lang="en-GB" sz="2200" smtClean="0">
                <a:latin typeface="Arial" charset="0"/>
                <a:cs typeface="Arial" charset="0"/>
              </a:rPr>
              <a:t> </a:t>
            </a:r>
            <a:r>
              <a:rPr lang="en-GB" sz="2200" smtClean="0">
                <a:latin typeface="Arial" charset="0"/>
                <a:cs typeface="Arial" charset="0"/>
              </a:rPr>
              <a:t>helps the experts to </a:t>
            </a:r>
            <a:r>
              <a:rPr lang="en-GB" sz="2200" smtClean="0">
                <a:latin typeface="Arial" charset="0"/>
                <a:cs typeface="Arial" charset="0"/>
              </a:rPr>
              <a:t>create </a:t>
            </a:r>
            <a:r>
              <a:rPr lang="en-GB" sz="2200" b="1" smtClean="0">
                <a:latin typeface="Arial" charset="0"/>
                <a:cs typeface="Arial" charset="0"/>
              </a:rPr>
              <a:t>targeted actions </a:t>
            </a:r>
            <a:r>
              <a:rPr lang="en-GB" sz="2200" smtClean="0">
                <a:latin typeface="Arial" charset="0"/>
                <a:cs typeface="Arial" charset="0"/>
              </a:rPr>
              <a:t>for uncertainties.</a:t>
            </a:r>
          </a:p>
          <a:p>
            <a:pPr eaLnBrk="1" hangingPunct="1"/>
            <a:endParaRPr lang="en-GB" sz="22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200" smtClean="0">
                <a:latin typeface="Arial" charset="0"/>
                <a:cs typeface="Arial" charset="0"/>
              </a:rPr>
              <a:t>As these steps </a:t>
            </a:r>
            <a:r>
              <a:rPr lang="en-GB" sz="2200" smtClean="0">
                <a:latin typeface="Arial" charset="0"/>
                <a:cs typeface="Arial" charset="0"/>
              </a:rPr>
              <a:t>are mainly qualitative</a:t>
            </a:r>
            <a:r>
              <a:rPr lang="en-GB" sz="2200" smtClean="0">
                <a:latin typeface="Arial" charset="0"/>
                <a:cs typeface="Arial" charset="0"/>
              </a:rPr>
              <a:t>, they </a:t>
            </a:r>
            <a:r>
              <a:rPr lang="en-GB" sz="2200" b="1" smtClean="0">
                <a:latin typeface="Arial" charset="0"/>
                <a:cs typeface="Arial" charset="0"/>
              </a:rPr>
              <a:t>don’t fully help </a:t>
            </a:r>
            <a:r>
              <a:rPr lang="en-GB" sz="2200" b="1" smtClean="0">
                <a:latin typeface="Arial" charset="0"/>
                <a:cs typeface="Arial" charset="0"/>
              </a:rPr>
              <a:t>the experts to prioritise</a:t>
            </a:r>
            <a:r>
              <a:rPr lang="en-GB" sz="2200" smtClean="0">
                <a:latin typeface="Arial" charset="0"/>
                <a:cs typeface="Arial" charset="0"/>
              </a:rPr>
              <a:t> their various </a:t>
            </a:r>
            <a:r>
              <a:rPr lang="en-GB" sz="2200" smtClean="0">
                <a:latin typeface="Arial" charset="0"/>
                <a:cs typeface="Arial" charset="0"/>
              </a:rPr>
              <a:t>actions.</a:t>
            </a:r>
          </a:p>
          <a:p>
            <a:pPr eaLnBrk="1" hangingPunct="1"/>
            <a:endParaRPr lang="en-GB" sz="22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200" smtClean="0">
                <a:latin typeface="Arial" charset="0"/>
                <a:cs typeface="Arial" charset="0"/>
              </a:rPr>
              <a:t>So we’ve </a:t>
            </a:r>
            <a:r>
              <a:rPr lang="en-GB" sz="2200" smtClean="0">
                <a:latin typeface="Arial" charset="0"/>
                <a:cs typeface="Arial" charset="0"/>
              </a:rPr>
              <a:t>adapted the technique to improve our </a:t>
            </a:r>
            <a:r>
              <a:rPr lang="en-GB" sz="2200" b="1" smtClean="0">
                <a:latin typeface="Arial" charset="0"/>
                <a:cs typeface="Arial" charset="0"/>
              </a:rPr>
              <a:t>quantitative elicitation </a:t>
            </a:r>
            <a:r>
              <a:rPr lang="en-GB" sz="2200" smtClean="0">
                <a:latin typeface="Arial" charset="0"/>
                <a:cs typeface="Arial" charset="0"/>
              </a:rPr>
              <a:t>techniques too</a:t>
            </a:r>
            <a:r>
              <a:rPr lang="en-GB" sz="2200" smtClean="0">
                <a:latin typeface="Arial" charset="0"/>
                <a:cs typeface="Arial" charset="0"/>
              </a:rPr>
              <a:t>.</a:t>
            </a:r>
          </a:p>
          <a:p>
            <a:pPr eaLnBrk="1" hangingPunct="1"/>
            <a:endParaRPr lang="en-GB" sz="2200">
              <a:latin typeface="Arial" charset="0"/>
              <a:cs typeface="Arial" charset="0"/>
            </a:endParaRPr>
          </a:p>
          <a:p>
            <a:pPr eaLnBrk="1" hangingPunct="1"/>
            <a:r>
              <a:rPr lang="en-GB" sz="2200" smtClean="0">
                <a:latin typeface="Arial" charset="0"/>
                <a:cs typeface="Arial" charset="0"/>
              </a:rPr>
              <a:t>This then gives us a set of </a:t>
            </a:r>
            <a:r>
              <a:rPr lang="en-GB" sz="2200" b="1" smtClean="0">
                <a:latin typeface="Arial" charset="0"/>
                <a:cs typeface="Arial" charset="0"/>
              </a:rPr>
              <a:t>sensitivity analysis charts </a:t>
            </a:r>
            <a:r>
              <a:rPr lang="en-GB" sz="2200" smtClean="0">
                <a:latin typeface="Arial" charset="0"/>
                <a:cs typeface="Arial" charset="0"/>
              </a:rPr>
              <a:t>to help with </a:t>
            </a:r>
            <a:r>
              <a:rPr lang="en-GB" sz="2200" b="1" smtClean="0">
                <a:latin typeface="Arial" charset="0"/>
                <a:cs typeface="Arial" charset="0"/>
              </a:rPr>
              <a:t>prioritisation of actions</a:t>
            </a:r>
            <a:r>
              <a:rPr lang="en-GB" sz="2200" smtClean="0">
                <a:latin typeface="Arial" charset="0"/>
                <a:cs typeface="Arial" charset="0"/>
              </a:rPr>
              <a:t>.</a:t>
            </a:r>
            <a:endParaRPr lang="en-GB" sz="2200" smtClean="0">
              <a:latin typeface="Arial" charset="0"/>
              <a:cs typeface="Arial" charset="0"/>
            </a:endParaRPr>
          </a:p>
        </p:txBody>
      </p:sp>
      <p:sp>
        <p:nvSpPr>
          <p:cNvPr id="56323" name="Title 2"/>
          <p:cNvSpPr>
            <a:spLocks/>
          </p:cNvSpPr>
          <p:nvPr/>
        </p:nvSpPr>
        <p:spPr bwMode="auto">
          <a:xfrm>
            <a:off x="539750" y="404813"/>
            <a:ext cx="705643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GB"/>
              <a:t>Klein’s Pre-mortem (III)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5C0E35-CA1E-4393-95B5-99211C05709D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Content Placeholder 1"/>
          <p:cNvSpPr>
            <a:spLocks noGrp="1"/>
          </p:cNvSpPr>
          <p:nvPr>
            <p:ph idx="4294967295"/>
          </p:nvPr>
        </p:nvSpPr>
        <p:spPr>
          <a:xfrm>
            <a:off x="457200" y="1557338"/>
            <a:ext cx="8229600" cy="4847481"/>
          </a:xfrm>
        </p:spPr>
        <p:txBody>
          <a:bodyPr>
            <a:spAutoFit/>
          </a:bodyPr>
          <a:lstStyle/>
          <a:p>
            <a:pPr eaLnBrk="1" hangingPunct="1"/>
            <a:r>
              <a:rPr lang="en-GB" sz="2500">
                <a:latin typeface="Arial" charset="0"/>
                <a:cs typeface="Arial" charset="0"/>
              </a:rPr>
              <a:t>R</a:t>
            </a:r>
            <a:r>
              <a:rPr lang="en-GB" sz="2500" smtClean="0">
                <a:latin typeface="Arial" charset="0"/>
                <a:cs typeface="Arial" charset="0"/>
              </a:rPr>
              <a:t>isk </a:t>
            </a:r>
            <a:r>
              <a:rPr lang="en-GB" sz="2500" smtClean="0">
                <a:latin typeface="Arial" charset="0"/>
                <a:cs typeface="Arial" charset="0"/>
              </a:rPr>
              <a:t>event </a:t>
            </a:r>
            <a:r>
              <a:rPr lang="en-GB" sz="2500" b="1" smtClean="0">
                <a:latin typeface="Arial" charset="0"/>
                <a:cs typeface="Arial" charset="0"/>
              </a:rPr>
              <a:t>impact </a:t>
            </a:r>
            <a:r>
              <a:rPr lang="en-GB" sz="2500" b="1" smtClean="0">
                <a:latin typeface="Arial" charset="0"/>
                <a:cs typeface="Arial" charset="0"/>
              </a:rPr>
              <a:t>magnitudes.</a:t>
            </a:r>
          </a:p>
          <a:p>
            <a:pPr eaLnBrk="1" hangingPunct="1"/>
            <a:endParaRPr lang="en-GB" sz="2500" b="1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500" b="1" smtClean="0">
                <a:latin typeface="Arial" charset="0"/>
                <a:cs typeface="Arial" charset="0"/>
              </a:rPr>
              <a:t>Time-proximities</a:t>
            </a:r>
            <a:r>
              <a:rPr lang="en-GB" sz="2500" smtClean="0">
                <a:latin typeface="Arial" charset="0"/>
                <a:cs typeface="Arial" charset="0"/>
              </a:rPr>
              <a:t> </a:t>
            </a:r>
            <a:r>
              <a:rPr lang="en-GB" sz="2500" smtClean="0">
                <a:latin typeface="Arial" charset="0"/>
                <a:cs typeface="Arial" charset="0"/>
              </a:rPr>
              <a:t>between now and the occurrence of such events.</a:t>
            </a:r>
          </a:p>
          <a:p>
            <a:pPr eaLnBrk="1" hangingPunct="1"/>
            <a:endParaRPr lang="en-GB" sz="2500" smtClean="0">
              <a:latin typeface="Arial" charset="0"/>
              <a:cs typeface="Arial" charset="0"/>
            </a:endParaRPr>
          </a:p>
          <a:p>
            <a:pPr eaLnBrk="1" hangingPunct="1"/>
            <a:endParaRPr lang="en-GB" sz="25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500" smtClean="0">
                <a:latin typeface="Arial" charset="0"/>
                <a:cs typeface="Arial" charset="0"/>
              </a:rPr>
              <a:t>The </a:t>
            </a:r>
            <a:r>
              <a:rPr lang="en-GB" sz="2500" smtClean="0">
                <a:latin typeface="Arial" charset="0"/>
                <a:cs typeface="Arial" charset="0"/>
              </a:rPr>
              <a:t>costs </a:t>
            </a:r>
            <a:r>
              <a:rPr lang="en-GB" sz="2500" smtClean="0">
                <a:latin typeface="Arial" charset="0"/>
                <a:cs typeface="Arial" charset="0"/>
              </a:rPr>
              <a:t>of </a:t>
            </a:r>
            <a:r>
              <a:rPr lang="en-GB" sz="2500" b="1" smtClean="0">
                <a:latin typeface="Arial" charset="0"/>
                <a:cs typeface="Arial" charset="0"/>
              </a:rPr>
              <a:t>maintaining and securing </a:t>
            </a:r>
            <a:r>
              <a:rPr lang="en-GB" sz="2500" smtClean="0">
                <a:latin typeface="Arial" charset="0"/>
                <a:cs typeface="Arial" charset="0"/>
              </a:rPr>
              <a:t>the site</a:t>
            </a:r>
            <a:r>
              <a:rPr lang="en-GB" sz="2500" smtClean="0">
                <a:latin typeface="Arial" charset="0"/>
                <a:cs typeface="Arial" charset="0"/>
              </a:rPr>
              <a:t>.</a:t>
            </a:r>
          </a:p>
          <a:p>
            <a:pPr eaLnBrk="1" hangingPunct="1"/>
            <a:endParaRPr lang="en-GB" sz="25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500" smtClean="0">
                <a:latin typeface="Arial" charset="0"/>
                <a:cs typeface="Arial" charset="0"/>
              </a:rPr>
              <a:t>The </a:t>
            </a:r>
            <a:r>
              <a:rPr lang="en-GB" sz="2500" smtClean="0">
                <a:latin typeface="Arial" charset="0"/>
                <a:cs typeface="Arial" charset="0"/>
              </a:rPr>
              <a:t>durations </a:t>
            </a:r>
            <a:r>
              <a:rPr lang="en-GB" sz="2500" smtClean="0">
                <a:latin typeface="Arial" charset="0"/>
                <a:cs typeface="Arial" charset="0"/>
              </a:rPr>
              <a:t>and costs of the </a:t>
            </a:r>
            <a:r>
              <a:rPr lang="en-GB" sz="2500" b="1" smtClean="0">
                <a:latin typeface="Arial" charset="0"/>
                <a:cs typeface="Arial" charset="0"/>
              </a:rPr>
              <a:t>site’s decommissioning programmes</a:t>
            </a:r>
            <a:r>
              <a:rPr lang="en-GB" sz="2500" smtClean="0">
                <a:latin typeface="Arial" charset="0"/>
                <a:cs typeface="Arial" charset="0"/>
              </a:rPr>
              <a:t>.</a:t>
            </a:r>
          </a:p>
          <a:p>
            <a:pPr eaLnBrk="1" hangingPunct="1"/>
            <a:endParaRPr lang="en-GB" sz="2000" smtClean="0">
              <a:latin typeface="Arial" charset="0"/>
              <a:cs typeface="Arial" charset="0"/>
            </a:endParaRPr>
          </a:p>
        </p:txBody>
      </p:sp>
      <p:sp>
        <p:nvSpPr>
          <p:cNvPr id="23554" name="Title 2"/>
          <p:cNvSpPr>
            <a:spLocks noGrp="1"/>
          </p:cNvSpPr>
          <p:nvPr>
            <p:ph type="ctrTitle" idx="4294967295"/>
          </p:nvPr>
        </p:nvSpPr>
        <p:spPr bwMode="auto">
          <a:xfrm>
            <a:off x="468313" y="404813"/>
            <a:ext cx="6985000" cy="720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sz="3600" smtClean="0">
                <a:latin typeface="Arial" charset="0"/>
                <a:cs typeface="Arial" charset="0"/>
              </a:rPr>
              <a:t>Typically contentious quantities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D035A-E8CA-4D43-A298-6AE522C60AED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Content Placeholder 1"/>
          <p:cNvSpPr>
            <a:spLocks noGrp="1"/>
          </p:cNvSpPr>
          <p:nvPr>
            <p:ph idx="4294967295"/>
          </p:nvPr>
        </p:nvSpPr>
        <p:spPr>
          <a:xfrm>
            <a:off x="468313" y="1484313"/>
            <a:ext cx="8229600" cy="4893647"/>
          </a:xfrm>
        </p:spPr>
        <p:txBody>
          <a:bodyPr>
            <a:spAutoFit/>
          </a:bodyPr>
          <a:lstStyle/>
          <a:p>
            <a:pPr eaLnBrk="1" hangingPunct="1"/>
            <a:r>
              <a:rPr lang="en-GB" sz="2000" smtClean="0">
                <a:latin typeface="Arial" charset="0"/>
                <a:cs typeface="Arial" charset="0"/>
              </a:rPr>
              <a:t>Experts are </a:t>
            </a:r>
            <a:r>
              <a:rPr lang="en-GB" sz="2000" smtClean="0">
                <a:latin typeface="Arial" charset="0"/>
                <a:cs typeface="Arial" charset="0"/>
              </a:rPr>
              <a:t>asked to consider the </a:t>
            </a:r>
            <a:r>
              <a:rPr lang="en-GB" sz="2000" b="1" smtClean="0">
                <a:latin typeface="Arial" charset="0"/>
                <a:cs typeface="Arial" charset="0"/>
              </a:rPr>
              <a:t>pessimistic</a:t>
            </a:r>
            <a:r>
              <a:rPr lang="en-GB" sz="2000" smtClean="0">
                <a:latin typeface="Arial" charset="0"/>
                <a:cs typeface="Arial" charset="0"/>
              </a:rPr>
              <a:t> pre-mortem’s outputs, and suggest a duration estimate for the </a:t>
            </a:r>
            <a:r>
              <a:rPr lang="en-GB" sz="2000" b="1" smtClean="0">
                <a:latin typeface="Arial" charset="0"/>
                <a:cs typeface="Arial" charset="0"/>
              </a:rPr>
              <a:t>whole programme </a:t>
            </a:r>
            <a:r>
              <a:rPr lang="en-GB" sz="2000" smtClean="0">
                <a:latin typeface="Arial" charset="0"/>
                <a:cs typeface="Arial" charset="0"/>
              </a:rPr>
              <a:t>that is </a:t>
            </a:r>
            <a:r>
              <a:rPr lang="en-GB" sz="2000" b="1" smtClean="0">
                <a:latin typeface="Arial" charset="0"/>
                <a:cs typeface="Arial" charset="0"/>
              </a:rPr>
              <a:t>ridiculously</a:t>
            </a:r>
            <a:r>
              <a:rPr lang="en-GB" sz="2000" smtClean="0">
                <a:latin typeface="Arial" charset="0"/>
                <a:cs typeface="Arial" charset="0"/>
              </a:rPr>
              <a:t> high</a:t>
            </a:r>
            <a:r>
              <a:rPr lang="en-GB" sz="2000" smtClean="0">
                <a:latin typeface="Arial" charset="0"/>
                <a:cs typeface="Arial" charset="0"/>
              </a:rPr>
              <a:t>.</a:t>
            </a:r>
          </a:p>
          <a:p>
            <a:pPr eaLnBrk="1" hangingPunct="1"/>
            <a:endParaRPr lang="en-GB" sz="20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000" smtClean="0">
                <a:latin typeface="Arial" charset="0"/>
                <a:cs typeface="Arial" charset="0"/>
              </a:rPr>
              <a:t>This estimate is then considered as an </a:t>
            </a:r>
            <a:r>
              <a:rPr lang="en-GB" sz="2000" b="1" smtClean="0">
                <a:latin typeface="Arial" charset="0"/>
                <a:cs typeface="Arial" charset="0"/>
              </a:rPr>
              <a:t>effective P100 </a:t>
            </a:r>
            <a:r>
              <a:rPr lang="en-GB" sz="2000" smtClean="0">
                <a:latin typeface="Arial" charset="0"/>
                <a:cs typeface="Arial" charset="0"/>
              </a:rPr>
              <a:t>(where </a:t>
            </a:r>
            <a:r>
              <a:rPr lang="en-GB" sz="2000" err="1" smtClean="0">
                <a:latin typeface="Arial" charset="0"/>
                <a:cs typeface="Arial" charset="0"/>
              </a:rPr>
              <a:t>Pn</a:t>
            </a:r>
            <a:r>
              <a:rPr lang="en-GB" sz="2000" smtClean="0">
                <a:latin typeface="Arial" charset="0"/>
                <a:cs typeface="Arial" charset="0"/>
              </a:rPr>
              <a:t> means the n</a:t>
            </a:r>
            <a:r>
              <a:rPr lang="en-GB" sz="2000" baseline="30000" smtClean="0">
                <a:latin typeface="Arial" charset="0"/>
                <a:cs typeface="Arial" charset="0"/>
              </a:rPr>
              <a:t>th </a:t>
            </a:r>
            <a:r>
              <a:rPr lang="en-GB" sz="2000" smtClean="0">
                <a:latin typeface="Arial" charset="0"/>
                <a:cs typeface="Arial" charset="0"/>
              </a:rPr>
              <a:t>percentile or quantile</a:t>
            </a:r>
            <a:r>
              <a:rPr lang="en-GB" sz="2000" smtClean="0">
                <a:latin typeface="Arial" charset="0"/>
                <a:cs typeface="Arial" charset="0"/>
              </a:rPr>
              <a:t>).</a:t>
            </a:r>
          </a:p>
          <a:p>
            <a:pPr eaLnBrk="1" hangingPunct="1"/>
            <a:endParaRPr lang="en-GB" sz="20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000" smtClean="0">
                <a:latin typeface="Arial" charset="0"/>
                <a:cs typeface="Arial" charset="0"/>
              </a:rPr>
              <a:t>The </a:t>
            </a:r>
            <a:r>
              <a:rPr lang="en-GB" sz="2000" smtClean="0">
                <a:latin typeface="Arial" charset="0"/>
                <a:cs typeface="Arial" charset="0"/>
              </a:rPr>
              <a:t>experts are then asked to imagine reducing this value until they get to a </a:t>
            </a:r>
            <a:r>
              <a:rPr lang="en-GB" sz="2000" b="1" smtClean="0">
                <a:latin typeface="Arial" charset="0"/>
                <a:cs typeface="Arial" charset="0"/>
              </a:rPr>
              <a:t>P95</a:t>
            </a:r>
            <a:r>
              <a:rPr lang="en-GB" sz="2000" smtClean="0">
                <a:latin typeface="Arial" charset="0"/>
                <a:cs typeface="Arial" charset="0"/>
              </a:rPr>
              <a:t>.</a:t>
            </a:r>
          </a:p>
          <a:p>
            <a:pPr eaLnBrk="1" hangingPunct="1"/>
            <a:endParaRPr lang="en-GB" sz="2000">
              <a:latin typeface="Arial" charset="0"/>
              <a:cs typeface="Arial" charset="0"/>
            </a:endParaRPr>
          </a:p>
          <a:p>
            <a:pPr eaLnBrk="1" hangingPunct="1"/>
            <a:r>
              <a:rPr lang="en-GB" sz="2000" smtClean="0">
                <a:latin typeface="Arial" charset="0"/>
                <a:cs typeface="Arial" charset="0"/>
              </a:rPr>
              <a:t>Here experts assume that </a:t>
            </a:r>
            <a:r>
              <a:rPr lang="en-GB" sz="2000" b="1" smtClean="0">
                <a:latin typeface="Arial" charset="0"/>
                <a:cs typeface="Arial" charset="0"/>
              </a:rPr>
              <a:t>no mitigation actions </a:t>
            </a:r>
            <a:r>
              <a:rPr lang="en-GB" sz="2000" smtClean="0">
                <a:latin typeface="Arial" charset="0"/>
                <a:cs typeface="Arial" charset="0"/>
              </a:rPr>
              <a:t>will be carried out.</a:t>
            </a:r>
          </a:p>
          <a:p>
            <a:pPr eaLnBrk="1" hangingPunct="1"/>
            <a:endParaRPr lang="en-GB" sz="20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000" smtClean="0">
                <a:latin typeface="Arial" charset="0"/>
                <a:cs typeface="Arial" charset="0"/>
              </a:rPr>
              <a:t>The above process </a:t>
            </a:r>
            <a:r>
              <a:rPr lang="en-GB" sz="2000" smtClean="0">
                <a:latin typeface="Arial" charset="0"/>
                <a:cs typeface="Arial" charset="0"/>
              </a:rPr>
              <a:t>works </a:t>
            </a:r>
            <a:r>
              <a:rPr lang="en-GB" sz="2000" smtClean="0">
                <a:latin typeface="Arial" charset="0"/>
                <a:cs typeface="Arial" charset="0"/>
              </a:rPr>
              <a:t>from the </a:t>
            </a:r>
            <a:r>
              <a:rPr lang="en-GB" sz="2000" b="1" smtClean="0">
                <a:latin typeface="Arial" charset="0"/>
                <a:cs typeface="Arial" charset="0"/>
              </a:rPr>
              <a:t>outside </a:t>
            </a:r>
            <a:r>
              <a:rPr lang="en-GB" sz="2000" b="1" smtClean="0">
                <a:latin typeface="Arial" charset="0"/>
                <a:cs typeface="Arial" charset="0"/>
              </a:rPr>
              <a:t>in</a:t>
            </a:r>
            <a:r>
              <a:rPr lang="en-GB" sz="2000">
                <a:latin typeface="Arial" charset="0"/>
                <a:cs typeface="Arial" charset="0"/>
              </a:rPr>
              <a:t> </a:t>
            </a:r>
            <a:r>
              <a:rPr lang="en-GB" sz="2000" smtClean="0">
                <a:latin typeface="Arial" charset="0"/>
                <a:cs typeface="Arial" charset="0"/>
              </a:rPr>
              <a:t>(not </a:t>
            </a:r>
            <a:r>
              <a:rPr lang="en-GB" sz="2000" smtClean="0">
                <a:latin typeface="Arial" charset="0"/>
                <a:cs typeface="Arial" charset="0"/>
              </a:rPr>
              <a:t>the inside </a:t>
            </a:r>
            <a:r>
              <a:rPr lang="en-GB" sz="2000" smtClean="0">
                <a:latin typeface="Arial" charset="0"/>
                <a:cs typeface="Arial" charset="0"/>
              </a:rPr>
              <a:t>out), </a:t>
            </a:r>
            <a:r>
              <a:rPr lang="en-GB" sz="2000" smtClean="0">
                <a:latin typeface="Arial" charset="0"/>
                <a:cs typeface="Arial" charset="0"/>
              </a:rPr>
              <a:t>and it also </a:t>
            </a:r>
            <a:r>
              <a:rPr lang="en-GB" sz="2000" b="1" smtClean="0">
                <a:latin typeface="Arial" charset="0"/>
                <a:cs typeface="Arial" charset="0"/>
              </a:rPr>
              <a:t>justifies</a:t>
            </a:r>
            <a:r>
              <a:rPr lang="en-GB" sz="2000" smtClean="0">
                <a:latin typeface="Arial" charset="0"/>
                <a:cs typeface="Arial" charset="0"/>
              </a:rPr>
              <a:t> </a:t>
            </a:r>
            <a:r>
              <a:rPr lang="en-GB" sz="2000" smtClean="0">
                <a:latin typeface="Arial" charset="0"/>
                <a:cs typeface="Arial" charset="0"/>
              </a:rPr>
              <a:t>the P95 via the </a:t>
            </a:r>
            <a:r>
              <a:rPr lang="en-GB" sz="2000" smtClean="0">
                <a:latin typeface="Arial" charset="0"/>
                <a:cs typeface="Arial" charset="0"/>
              </a:rPr>
              <a:t>pre-mortem </a:t>
            </a:r>
            <a:r>
              <a:rPr lang="en-GB" sz="2000" smtClean="0">
                <a:latin typeface="Arial" charset="0"/>
                <a:cs typeface="Arial" charset="0"/>
              </a:rPr>
              <a:t>discussions.</a:t>
            </a:r>
          </a:p>
        </p:txBody>
      </p:sp>
      <p:sp>
        <p:nvSpPr>
          <p:cNvPr id="27650" name="Title 2"/>
          <p:cNvSpPr>
            <a:spLocks noGrp="1"/>
          </p:cNvSpPr>
          <p:nvPr>
            <p:ph type="ctrTitle" idx="4294967295"/>
          </p:nvPr>
        </p:nvSpPr>
        <p:spPr bwMode="auto">
          <a:xfrm>
            <a:off x="468313" y="404813"/>
            <a:ext cx="7056437" cy="720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sz="3200" smtClean="0">
                <a:latin typeface="Arial" charset="0"/>
                <a:cs typeface="Arial" charset="0"/>
              </a:rPr>
              <a:t>Quantification (I)</a:t>
            </a:r>
            <a:endParaRPr lang="en-GB" sz="3200" smtClean="0">
              <a:latin typeface="Arial" charset="0"/>
              <a:cs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D035A-E8CA-4D43-A298-6AE522C60AED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Content Placeholder 1"/>
          <p:cNvSpPr>
            <a:spLocks noGrp="1"/>
          </p:cNvSpPr>
          <p:nvPr>
            <p:ph idx="4294967295"/>
          </p:nvPr>
        </p:nvSpPr>
        <p:spPr>
          <a:xfrm>
            <a:off x="468313" y="1484313"/>
            <a:ext cx="8229600" cy="5259901"/>
          </a:xfrm>
        </p:spPr>
        <p:txBody>
          <a:bodyPr>
            <a:spAutoFit/>
          </a:bodyPr>
          <a:lstStyle/>
          <a:p>
            <a:pPr eaLnBrk="1" hangingPunct="1"/>
            <a:r>
              <a:rPr lang="en-GB" sz="2300" smtClean="0">
                <a:latin typeface="Arial" charset="0"/>
                <a:cs typeface="Arial" charset="0"/>
              </a:rPr>
              <a:t>Experts are then asked to </a:t>
            </a:r>
            <a:r>
              <a:rPr lang="en-GB" sz="2300" smtClean="0">
                <a:latin typeface="Arial" charset="0"/>
                <a:cs typeface="Arial" charset="0"/>
              </a:rPr>
              <a:t>give a </a:t>
            </a:r>
            <a:r>
              <a:rPr lang="en-GB" sz="2300" b="1" smtClean="0">
                <a:latin typeface="Arial" charset="0"/>
                <a:cs typeface="Arial" charset="0"/>
              </a:rPr>
              <a:t>P80</a:t>
            </a:r>
            <a:r>
              <a:rPr lang="en-GB" sz="2300" smtClean="0">
                <a:latin typeface="Arial" charset="0"/>
                <a:cs typeface="Arial" charset="0"/>
              </a:rPr>
              <a:t> value</a:t>
            </a:r>
            <a:r>
              <a:rPr lang="en-GB" sz="2300" smtClean="0">
                <a:latin typeface="Arial" charset="0"/>
                <a:cs typeface="Arial" charset="0"/>
              </a:rPr>
              <a:t>.</a:t>
            </a:r>
          </a:p>
          <a:p>
            <a:pPr eaLnBrk="1" hangingPunct="1"/>
            <a:endParaRPr lang="en-GB" sz="23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300" smtClean="0">
                <a:latin typeface="Arial" charset="0"/>
                <a:cs typeface="Arial" charset="0"/>
              </a:rPr>
              <a:t>This is still taken from a pessimistic point of view, but </a:t>
            </a:r>
            <a:r>
              <a:rPr lang="en-GB" sz="2300" b="1" smtClean="0">
                <a:latin typeface="Arial" charset="0"/>
                <a:cs typeface="Arial" charset="0"/>
              </a:rPr>
              <a:t>less pessimistic </a:t>
            </a:r>
            <a:r>
              <a:rPr lang="en-GB" sz="2300" smtClean="0">
                <a:latin typeface="Arial" charset="0"/>
                <a:cs typeface="Arial" charset="0"/>
              </a:rPr>
              <a:t>than the P95 point of view</a:t>
            </a:r>
            <a:r>
              <a:rPr lang="en-GB" sz="2300" smtClean="0">
                <a:latin typeface="Arial" charset="0"/>
                <a:cs typeface="Arial" charset="0"/>
              </a:rPr>
              <a:t>.</a:t>
            </a:r>
          </a:p>
          <a:p>
            <a:pPr marL="0" indent="0" eaLnBrk="1" hangingPunct="1">
              <a:buNone/>
            </a:pPr>
            <a:endParaRPr lang="en-GB" sz="23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300" smtClean="0">
                <a:latin typeface="Arial" charset="0"/>
                <a:cs typeface="Arial" charset="0"/>
              </a:rPr>
              <a:t>The </a:t>
            </a:r>
            <a:r>
              <a:rPr lang="en-GB" sz="2300" smtClean="0">
                <a:latin typeface="Arial" charset="0"/>
                <a:cs typeface="Arial" charset="0"/>
              </a:rPr>
              <a:t>experts are </a:t>
            </a:r>
            <a:r>
              <a:rPr lang="en-GB" sz="2300" smtClean="0">
                <a:latin typeface="Arial" charset="0"/>
                <a:cs typeface="Arial" charset="0"/>
              </a:rPr>
              <a:t>then asked </a:t>
            </a:r>
            <a:r>
              <a:rPr lang="en-GB" sz="2300" smtClean="0">
                <a:latin typeface="Arial" charset="0"/>
                <a:cs typeface="Arial" charset="0"/>
              </a:rPr>
              <a:t>to consider the outputs from the </a:t>
            </a:r>
            <a:r>
              <a:rPr lang="en-GB" sz="2300" b="1" smtClean="0">
                <a:latin typeface="Arial" charset="0"/>
                <a:cs typeface="Arial" charset="0"/>
              </a:rPr>
              <a:t>optimistic pre-mortem</a:t>
            </a:r>
            <a:r>
              <a:rPr lang="en-GB" sz="2300" smtClean="0">
                <a:latin typeface="Arial" charset="0"/>
                <a:cs typeface="Arial" charset="0"/>
              </a:rPr>
              <a:t>.</a:t>
            </a:r>
          </a:p>
          <a:p>
            <a:pPr eaLnBrk="1" hangingPunct="1"/>
            <a:endParaRPr lang="en-GB" sz="23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300" smtClean="0">
                <a:latin typeface="Arial" charset="0"/>
                <a:cs typeface="Arial" charset="0"/>
              </a:rPr>
              <a:t>The procedure is repeated, but this time starting with a </a:t>
            </a:r>
            <a:r>
              <a:rPr lang="en-GB" sz="2300" b="1" smtClean="0">
                <a:latin typeface="Arial" charset="0"/>
                <a:cs typeface="Arial" charset="0"/>
              </a:rPr>
              <a:t>ridiculously optimistic</a:t>
            </a:r>
            <a:r>
              <a:rPr lang="en-GB" sz="2300" smtClean="0">
                <a:latin typeface="Arial" charset="0"/>
                <a:cs typeface="Arial" charset="0"/>
              </a:rPr>
              <a:t> starting point as an initial </a:t>
            </a:r>
            <a:r>
              <a:rPr lang="en-GB" sz="2300" smtClean="0">
                <a:latin typeface="Arial" charset="0"/>
                <a:cs typeface="Arial" charset="0"/>
              </a:rPr>
              <a:t>P0 to </a:t>
            </a:r>
            <a:r>
              <a:rPr lang="en-GB" sz="2300" smtClean="0">
                <a:latin typeface="Arial" charset="0"/>
                <a:cs typeface="Arial" charset="0"/>
              </a:rPr>
              <a:t>then give a </a:t>
            </a:r>
            <a:r>
              <a:rPr lang="en-GB" sz="2300" b="1" smtClean="0">
                <a:latin typeface="Arial" charset="0"/>
                <a:cs typeface="Arial" charset="0"/>
              </a:rPr>
              <a:t>reasonable P5</a:t>
            </a:r>
            <a:r>
              <a:rPr lang="en-GB" sz="2300" smtClean="0">
                <a:latin typeface="Arial" charset="0"/>
                <a:cs typeface="Arial" charset="0"/>
              </a:rPr>
              <a:t>.</a:t>
            </a:r>
          </a:p>
          <a:p>
            <a:pPr eaLnBrk="1" hangingPunct="1"/>
            <a:endParaRPr lang="en-GB" sz="23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300" smtClean="0">
                <a:latin typeface="Arial" charset="0"/>
                <a:cs typeface="Arial" charset="0"/>
              </a:rPr>
              <a:t>They are then asked </a:t>
            </a:r>
            <a:r>
              <a:rPr lang="en-GB" sz="2300" smtClean="0">
                <a:latin typeface="Arial" charset="0"/>
                <a:cs typeface="Arial" charset="0"/>
              </a:rPr>
              <a:t>for a </a:t>
            </a:r>
            <a:r>
              <a:rPr lang="en-GB" sz="2300" b="1" smtClean="0">
                <a:latin typeface="Arial" charset="0"/>
                <a:cs typeface="Arial" charset="0"/>
              </a:rPr>
              <a:t>P20</a:t>
            </a:r>
            <a:r>
              <a:rPr lang="en-GB" sz="2300" smtClean="0">
                <a:latin typeface="Arial" charset="0"/>
                <a:cs typeface="Arial" charset="0"/>
              </a:rPr>
              <a:t>.</a:t>
            </a:r>
          </a:p>
        </p:txBody>
      </p:sp>
      <p:sp>
        <p:nvSpPr>
          <p:cNvPr id="61443" name="Title 2"/>
          <p:cNvSpPr>
            <a:spLocks noGrp="1"/>
          </p:cNvSpPr>
          <p:nvPr>
            <p:ph type="ctrTitle" idx="4294967295"/>
          </p:nvPr>
        </p:nvSpPr>
        <p:spPr bwMode="auto">
          <a:xfrm>
            <a:off x="468313" y="404813"/>
            <a:ext cx="7056437" cy="720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sz="3200">
                <a:latin typeface="Arial" charset="0"/>
                <a:cs typeface="Arial" charset="0"/>
              </a:rPr>
              <a:t>Quantification </a:t>
            </a:r>
            <a:r>
              <a:rPr lang="en-GB" sz="3200" smtClean="0">
                <a:latin typeface="Arial" charset="0"/>
                <a:cs typeface="Arial" charset="0"/>
              </a:rPr>
              <a:t>(II</a:t>
            </a:r>
            <a:r>
              <a:rPr lang="en-GB" sz="3200">
                <a:latin typeface="Arial" charset="0"/>
                <a:cs typeface="Arial" charset="0"/>
              </a:rPr>
              <a:t>)</a:t>
            </a:r>
            <a:endParaRPr lang="en-GB" sz="3200" smtClean="0">
              <a:latin typeface="Arial" charset="0"/>
              <a:cs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5C0E35-CA1E-4393-95B5-99211C05709D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Content Placeholder 1"/>
          <p:cNvSpPr>
            <a:spLocks noGrp="1"/>
          </p:cNvSpPr>
          <p:nvPr>
            <p:ph idx="4294967295"/>
          </p:nvPr>
        </p:nvSpPr>
        <p:spPr>
          <a:xfrm>
            <a:off x="468313" y="1484313"/>
            <a:ext cx="8229600" cy="4967514"/>
          </a:xfrm>
        </p:spPr>
        <p:txBody>
          <a:bodyPr>
            <a:spAutoFit/>
          </a:bodyPr>
          <a:lstStyle/>
          <a:p>
            <a:pPr eaLnBrk="1" hangingPunct="1"/>
            <a:r>
              <a:rPr lang="en-GB" sz="2400" smtClean="0">
                <a:latin typeface="Arial" charset="0"/>
                <a:cs typeface="Arial" charset="0"/>
              </a:rPr>
              <a:t>The expert </a:t>
            </a:r>
            <a:r>
              <a:rPr lang="en-GB" sz="2400" smtClean="0">
                <a:latin typeface="Arial" charset="0"/>
                <a:cs typeface="Arial" charset="0"/>
              </a:rPr>
              <a:t>are </a:t>
            </a:r>
            <a:r>
              <a:rPr lang="en-GB" sz="2400" smtClean="0">
                <a:latin typeface="Arial" charset="0"/>
                <a:cs typeface="Arial" charset="0"/>
              </a:rPr>
              <a:t>then asked </a:t>
            </a:r>
            <a:r>
              <a:rPr lang="en-GB" sz="2400" smtClean="0">
                <a:latin typeface="Arial" charset="0"/>
                <a:cs typeface="Arial" charset="0"/>
              </a:rPr>
              <a:t>to give a </a:t>
            </a:r>
            <a:r>
              <a:rPr lang="en-GB" sz="2400" b="1" smtClean="0">
                <a:latin typeface="Arial" charset="0"/>
                <a:cs typeface="Arial" charset="0"/>
              </a:rPr>
              <a:t>P50 </a:t>
            </a:r>
            <a:r>
              <a:rPr lang="en-GB" sz="2400" smtClean="0">
                <a:latin typeface="Arial" charset="0"/>
                <a:cs typeface="Arial" charset="0"/>
              </a:rPr>
              <a:t>value </a:t>
            </a:r>
            <a:r>
              <a:rPr lang="en-GB" sz="2400" smtClean="0">
                <a:latin typeface="Arial" charset="0"/>
                <a:cs typeface="Arial" charset="0"/>
              </a:rPr>
              <a:t>that’s somewhere between the P20 and P80.</a:t>
            </a:r>
          </a:p>
          <a:p>
            <a:pPr eaLnBrk="1" hangingPunct="1"/>
            <a:endParaRPr lang="en-GB" sz="24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400" smtClean="0">
                <a:latin typeface="Arial" charset="0"/>
                <a:cs typeface="Arial" charset="0"/>
              </a:rPr>
              <a:t>So we then have a </a:t>
            </a:r>
            <a:r>
              <a:rPr lang="en-GB" sz="2400" b="1" smtClean="0">
                <a:latin typeface="Arial" charset="0"/>
                <a:cs typeface="Arial" charset="0"/>
              </a:rPr>
              <a:t>P5, P20, P50, P80, and P95 duration range </a:t>
            </a:r>
            <a:r>
              <a:rPr lang="en-GB" sz="2400" smtClean="0">
                <a:latin typeface="Arial" charset="0"/>
                <a:cs typeface="Arial" charset="0"/>
              </a:rPr>
              <a:t>for the </a:t>
            </a:r>
            <a:r>
              <a:rPr lang="en-GB" sz="2400" b="1" smtClean="0">
                <a:latin typeface="Arial" charset="0"/>
                <a:cs typeface="Arial" charset="0"/>
              </a:rPr>
              <a:t>entire </a:t>
            </a:r>
            <a:r>
              <a:rPr lang="en-GB" sz="2400" b="1" smtClean="0">
                <a:latin typeface="Arial" charset="0"/>
                <a:cs typeface="Arial" charset="0"/>
              </a:rPr>
              <a:t>unmitigated programme</a:t>
            </a:r>
            <a:r>
              <a:rPr lang="en-GB" sz="2400" smtClean="0">
                <a:latin typeface="Arial" charset="0"/>
                <a:cs typeface="Arial" charset="0"/>
              </a:rPr>
              <a:t>.</a:t>
            </a:r>
          </a:p>
          <a:p>
            <a:pPr eaLnBrk="1" hangingPunct="1"/>
            <a:endParaRPr lang="en-GB" sz="24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400" smtClean="0">
                <a:latin typeface="Arial" charset="0"/>
                <a:cs typeface="Arial" charset="0"/>
              </a:rPr>
              <a:t>We then repeat this process for cost to obtain </a:t>
            </a:r>
            <a:r>
              <a:rPr lang="en-GB" sz="2400" b="1" smtClean="0">
                <a:latin typeface="Arial" charset="0"/>
                <a:cs typeface="Arial" charset="0"/>
              </a:rPr>
              <a:t>cost estimates </a:t>
            </a:r>
            <a:r>
              <a:rPr lang="en-GB" sz="2400" smtClean="0">
                <a:latin typeface="Arial" charset="0"/>
                <a:cs typeface="Arial" charset="0"/>
              </a:rPr>
              <a:t>at the same percentiles as above.</a:t>
            </a:r>
          </a:p>
          <a:p>
            <a:pPr eaLnBrk="1" hangingPunct="1"/>
            <a:endParaRPr lang="en-GB" sz="24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400" smtClean="0">
                <a:latin typeface="Arial" charset="0"/>
                <a:cs typeface="Arial" charset="0"/>
              </a:rPr>
              <a:t>We also discuss how </a:t>
            </a:r>
            <a:r>
              <a:rPr lang="en-GB" sz="2400" b="1" smtClean="0">
                <a:latin typeface="Arial" charset="0"/>
                <a:cs typeface="Arial" charset="0"/>
              </a:rPr>
              <a:t>dependent</a:t>
            </a:r>
            <a:r>
              <a:rPr lang="en-GB" sz="2400" smtClean="0">
                <a:latin typeface="Arial" charset="0"/>
                <a:cs typeface="Arial" charset="0"/>
              </a:rPr>
              <a:t> the overall cost of the programme might be on its overall duration via discussions of </a:t>
            </a:r>
            <a:r>
              <a:rPr lang="en-GB" sz="2400" b="1" smtClean="0">
                <a:latin typeface="Arial" charset="0"/>
                <a:cs typeface="Arial" charset="0"/>
              </a:rPr>
              <a:t>correlation factors</a:t>
            </a:r>
            <a:r>
              <a:rPr lang="en-GB" sz="2400" smtClean="0">
                <a:latin typeface="Arial" charset="0"/>
                <a:cs typeface="Arial" charset="0"/>
              </a:rPr>
              <a:t>.</a:t>
            </a:r>
          </a:p>
        </p:txBody>
      </p:sp>
      <p:sp>
        <p:nvSpPr>
          <p:cNvPr id="28674" name="Title 2"/>
          <p:cNvSpPr>
            <a:spLocks noGrp="1"/>
          </p:cNvSpPr>
          <p:nvPr>
            <p:ph type="ctrTitle" idx="4294967295"/>
          </p:nvPr>
        </p:nvSpPr>
        <p:spPr bwMode="auto">
          <a:xfrm>
            <a:off x="468313" y="404813"/>
            <a:ext cx="7056437" cy="720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sz="3200" smtClean="0">
                <a:latin typeface="Arial" charset="0"/>
                <a:cs typeface="Arial" charset="0"/>
              </a:rPr>
              <a:t>Quantification (III)</a:t>
            </a:r>
            <a:endParaRPr lang="en-GB" sz="3200" smtClean="0">
              <a:latin typeface="Arial" charset="0"/>
              <a:cs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D035A-E8CA-4D43-A298-6AE522C60AED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Content Placeholder 1"/>
          <p:cNvSpPr>
            <a:spLocks noGrp="1"/>
          </p:cNvSpPr>
          <p:nvPr>
            <p:ph idx="4294967295"/>
          </p:nvPr>
        </p:nvSpPr>
        <p:spPr>
          <a:xfrm>
            <a:off x="468313" y="1484313"/>
            <a:ext cx="8229600" cy="4628960"/>
          </a:xfrm>
        </p:spPr>
        <p:txBody>
          <a:bodyPr>
            <a:spAutoFit/>
          </a:bodyPr>
          <a:lstStyle/>
          <a:p>
            <a:pPr eaLnBrk="1" hangingPunct="1"/>
            <a:r>
              <a:rPr lang="en-GB" sz="2600" smtClean="0">
                <a:latin typeface="Arial" charset="0"/>
                <a:cs typeface="Arial" charset="0"/>
              </a:rPr>
              <a:t>For general discussion of durations/costs we use:</a:t>
            </a:r>
          </a:p>
          <a:p>
            <a:pPr eaLnBrk="1" hangingPunct="1"/>
            <a:endParaRPr lang="en-GB" sz="26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600" b="1" smtClean="0">
                <a:latin typeface="Arial" charset="0"/>
                <a:cs typeface="Arial" charset="0"/>
              </a:rPr>
              <a:t>P0</a:t>
            </a:r>
            <a:r>
              <a:rPr lang="en-GB" sz="2600" smtClean="0">
                <a:latin typeface="Arial" charset="0"/>
                <a:cs typeface="Arial" charset="0"/>
              </a:rPr>
              <a:t> to P5 – Ultra optimistic range/</a:t>
            </a:r>
            <a:r>
              <a:rPr lang="en-GB" sz="2600" b="1" smtClean="0">
                <a:latin typeface="Arial" charset="0"/>
                <a:cs typeface="Arial" charset="0"/>
              </a:rPr>
              <a:t>value</a:t>
            </a:r>
          </a:p>
          <a:p>
            <a:pPr eaLnBrk="1" hangingPunct="1"/>
            <a:r>
              <a:rPr lang="en-GB" sz="2600" b="1" smtClean="0">
                <a:latin typeface="Arial" charset="0"/>
                <a:cs typeface="Arial" charset="0"/>
              </a:rPr>
              <a:t>P5</a:t>
            </a:r>
            <a:r>
              <a:rPr lang="en-GB" sz="2600" smtClean="0">
                <a:latin typeface="Arial" charset="0"/>
                <a:cs typeface="Arial" charset="0"/>
              </a:rPr>
              <a:t> to P20 – </a:t>
            </a:r>
            <a:r>
              <a:rPr lang="en-GB" sz="2600">
                <a:latin typeface="Arial" charset="0"/>
                <a:cs typeface="Arial" charset="0"/>
              </a:rPr>
              <a:t>Very optimistic </a:t>
            </a:r>
            <a:r>
              <a:rPr lang="en-GB" sz="2600" smtClean="0">
                <a:latin typeface="Arial" charset="0"/>
                <a:cs typeface="Arial" charset="0"/>
              </a:rPr>
              <a:t>range/</a:t>
            </a:r>
            <a:r>
              <a:rPr lang="en-GB" sz="2600" b="1" smtClean="0">
                <a:latin typeface="Arial" charset="0"/>
                <a:cs typeface="Arial" charset="0"/>
              </a:rPr>
              <a:t>value</a:t>
            </a:r>
            <a:endParaRPr lang="en-GB" sz="26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600" b="1" smtClean="0">
                <a:latin typeface="Arial" charset="0"/>
                <a:cs typeface="Arial" charset="0"/>
              </a:rPr>
              <a:t>P20</a:t>
            </a:r>
            <a:r>
              <a:rPr lang="en-GB" sz="2600" smtClean="0">
                <a:latin typeface="Arial" charset="0"/>
                <a:cs typeface="Arial" charset="0"/>
              </a:rPr>
              <a:t> to P50 – Slightly optimistic</a:t>
            </a:r>
            <a:r>
              <a:rPr lang="en-GB" sz="2600">
                <a:latin typeface="Arial" charset="0"/>
                <a:cs typeface="Arial" charset="0"/>
              </a:rPr>
              <a:t> </a:t>
            </a:r>
            <a:r>
              <a:rPr lang="en-GB" sz="2600" smtClean="0">
                <a:latin typeface="Arial" charset="0"/>
                <a:cs typeface="Arial" charset="0"/>
              </a:rPr>
              <a:t>range/</a:t>
            </a:r>
            <a:r>
              <a:rPr lang="en-GB" sz="2600" b="1" smtClean="0">
                <a:latin typeface="Arial" charset="0"/>
                <a:cs typeface="Arial" charset="0"/>
              </a:rPr>
              <a:t>value</a:t>
            </a:r>
            <a:endParaRPr lang="en-GB" sz="26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600" smtClean="0">
                <a:latin typeface="Arial" charset="0"/>
                <a:cs typeface="Arial" charset="0"/>
              </a:rPr>
              <a:t>P50 to </a:t>
            </a:r>
            <a:r>
              <a:rPr lang="en-GB" sz="2600" b="1" smtClean="0">
                <a:latin typeface="Arial" charset="0"/>
                <a:cs typeface="Arial" charset="0"/>
              </a:rPr>
              <a:t>P80</a:t>
            </a:r>
            <a:r>
              <a:rPr lang="en-GB" sz="2600" smtClean="0">
                <a:latin typeface="Arial" charset="0"/>
                <a:cs typeface="Arial" charset="0"/>
              </a:rPr>
              <a:t> – </a:t>
            </a:r>
            <a:r>
              <a:rPr lang="en-GB" sz="2600">
                <a:latin typeface="Arial" charset="0"/>
                <a:cs typeface="Arial" charset="0"/>
              </a:rPr>
              <a:t>Slightly pessimistic </a:t>
            </a:r>
            <a:r>
              <a:rPr lang="en-GB" sz="2600" smtClean="0">
                <a:latin typeface="Arial" charset="0"/>
                <a:cs typeface="Arial" charset="0"/>
              </a:rPr>
              <a:t>range/</a:t>
            </a:r>
            <a:r>
              <a:rPr lang="en-GB" sz="2600" b="1" smtClean="0">
                <a:latin typeface="Arial" charset="0"/>
                <a:cs typeface="Arial" charset="0"/>
              </a:rPr>
              <a:t>value</a:t>
            </a:r>
            <a:endParaRPr lang="en-GB" sz="26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600" smtClean="0">
                <a:latin typeface="Arial" charset="0"/>
                <a:cs typeface="Arial" charset="0"/>
              </a:rPr>
              <a:t>P80 to </a:t>
            </a:r>
            <a:r>
              <a:rPr lang="en-GB" sz="2600" b="1" smtClean="0">
                <a:latin typeface="Arial" charset="0"/>
                <a:cs typeface="Arial" charset="0"/>
              </a:rPr>
              <a:t>P95</a:t>
            </a:r>
            <a:r>
              <a:rPr lang="en-GB" sz="2600" smtClean="0">
                <a:latin typeface="Arial" charset="0"/>
                <a:cs typeface="Arial" charset="0"/>
              </a:rPr>
              <a:t> – Very pessimistic</a:t>
            </a:r>
            <a:r>
              <a:rPr lang="en-GB" sz="2600">
                <a:latin typeface="Arial" charset="0"/>
                <a:cs typeface="Arial" charset="0"/>
              </a:rPr>
              <a:t> </a:t>
            </a:r>
            <a:r>
              <a:rPr lang="en-GB" sz="2600" smtClean="0">
                <a:latin typeface="Arial" charset="0"/>
                <a:cs typeface="Arial" charset="0"/>
              </a:rPr>
              <a:t>range/</a:t>
            </a:r>
            <a:r>
              <a:rPr lang="en-GB" sz="2600" b="1" smtClean="0">
                <a:latin typeface="Arial" charset="0"/>
                <a:cs typeface="Arial" charset="0"/>
              </a:rPr>
              <a:t>value</a:t>
            </a:r>
            <a:endParaRPr lang="en-GB" sz="26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600" smtClean="0">
                <a:latin typeface="Arial" charset="0"/>
                <a:cs typeface="Arial" charset="0"/>
              </a:rPr>
              <a:t>P95 to </a:t>
            </a:r>
            <a:r>
              <a:rPr lang="en-GB" sz="2600" b="1" smtClean="0">
                <a:latin typeface="Arial" charset="0"/>
                <a:cs typeface="Arial" charset="0"/>
              </a:rPr>
              <a:t>P100</a:t>
            </a:r>
            <a:r>
              <a:rPr lang="en-GB" sz="2600" smtClean="0">
                <a:latin typeface="Arial" charset="0"/>
                <a:cs typeface="Arial" charset="0"/>
              </a:rPr>
              <a:t> – </a:t>
            </a:r>
            <a:r>
              <a:rPr lang="en-GB" sz="2600">
                <a:latin typeface="Arial" charset="0"/>
                <a:cs typeface="Arial" charset="0"/>
              </a:rPr>
              <a:t>Ultra pessimistic </a:t>
            </a:r>
            <a:r>
              <a:rPr lang="en-GB" sz="2600" smtClean="0">
                <a:latin typeface="Arial" charset="0"/>
                <a:cs typeface="Arial" charset="0"/>
              </a:rPr>
              <a:t>range/</a:t>
            </a:r>
            <a:r>
              <a:rPr lang="en-GB" sz="2600" b="1" smtClean="0">
                <a:latin typeface="Arial" charset="0"/>
                <a:cs typeface="Arial" charset="0"/>
              </a:rPr>
              <a:t>value</a:t>
            </a:r>
            <a:endParaRPr lang="en-GB" sz="2600" smtClean="0">
              <a:latin typeface="Arial" charset="0"/>
              <a:cs typeface="Arial" charset="0"/>
            </a:endParaRPr>
          </a:p>
          <a:p>
            <a:pPr eaLnBrk="1" hangingPunct="1"/>
            <a:endParaRPr lang="en-GB" sz="2200">
              <a:latin typeface="Arial" charset="0"/>
              <a:cs typeface="Arial" charset="0"/>
            </a:endParaRPr>
          </a:p>
          <a:p>
            <a:pPr eaLnBrk="1" hangingPunct="1"/>
            <a:endParaRPr lang="en-GB" sz="2000" smtClean="0">
              <a:latin typeface="Arial" charset="0"/>
              <a:cs typeface="Arial" charset="0"/>
            </a:endParaRPr>
          </a:p>
        </p:txBody>
      </p:sp>
      <p:sp>
        <p:nvSpPr>
          <p:cNvPr id="28674" name="Title 2"/>
          <p:cNvSpPr>
            <a:spLocks noGrp="1"/>
          </p:cNvSpPr>
          <p:nvPr>
            <p:ph type="ctrTitle" idx="4294967295"/>
          </p:nvPr>
        </p:nvSpPr>
        <p:spPr bwMode="auto">
          <a:xfrm>
            <a:off x="468313" y="404813"/>
            <a:ext cx="7056437" cy="720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sz="3200" smtClean="0">
                <a:latin typeface="Arial" charset="0"/>
                <a:cs typeface="Arial" charset="0"/>
              </a:rPr>
              <a:t>Quant versus </a:t>
            </a:r>
            <a:r>
              <a:rPr lang="en-GB" sz="3200" err="1" smtClean="0">
                <a:latin typeface="Arial" charset="0"/>
                <a:cs typeface="Arial" charset="0"/>
              </a:rPr>
              <a:t>Qual</a:t>
            </a:r>
            <a:r>
              <a:rPr lang="en-GB" sz="3200" smtClean="0">
                <a:latin typeface="Arial" charset="0"/>
                <a:cs typeface="Arial" charset="0"/>
              </a:rPr>
              <a:t> descriptions</a:t>
            </a:r>
            <a:endParaRPr lang="en-GB" sz="3200" smtClean="0">
              <a:latin typeface="Arial" charset="0"/>
              <a:cs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D035A-E8CA-4D43-A298-6AE522C60AED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646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Content Placeholder 1"/>
          <p:cNvSpPr>
            <a:spLocks noGrp="1"/>
          </p:cNvSpPr>
          <p:nvPr>
            <p:ph idx="4294967295"/>
          </p:nvPr>
        </p:nvSpPr>
        <p:spPr>
          <a:xfrm>
            <a:off x="468313" y="1484313"/>
            <a:ext cx="8229600" cy="5238357"/>
          </a:xfrm>
        </p:spPr>
        <p:txBody>
          <a:bodyPr>
            <a:spAutoFit/>
          </a:bodyPr>
          <a:lstStyle/>
          <a:p>
            <a:pPr eaLnBrk="1" hangingPunct="1"/>
            <a:r>
              <a:rPr lang="en-GB" sz="2200" smtClean="0">
                <a:latin typeface="Arial" charset="0"/>
                <a:cs typeface="Arial" charset="0"/>
              </a:rPr>
              <a:t>Once these ranges are obtained, the experts tend to feel that:</a:t>
            </a:r>
          </a:p>
          <a:p>
            <a:pPr lvl="1" eaLnBrk="1" hangingPunct="1"/>
            <a:r>
              <a:rPr lang="en-GB" sz="2200" smtClean="0">
                <a:latin typeface="Arial" charset="0"/>
                <a:cs typeface="Arial" charset="0"/>
              </a:rPr>
              <a:t>The five elicited values give a </a:t>
            </a:r>
            <a:r>
              <a:rPr lang="en-GB" sz="2200" b="1" smtClean="0">
                <a:latin typeface="Arial" charset="0"/>
                <a:cs typeface="Arial" charset="0"/>
              </a:rPr>
              <a:t>general idea </a:t>
            </a:r>
            <a:r>
              <a:rPr lang="en-GB" sz="2200" smtClean="0">
                <a:latin typeface="Arial" charset="0"/>
                <a:cs typeface="Arial" charset="0"/>
              </a:rPr>
              <a:t>of </a:t>
            </a:r>
            <a:r>
              <a:rPr lang="en-GB" sz="2200" smtClean="0">
                <a:latin typeface="Arial" charset="0"/>
                <a:cs typeface="Arial" charset="0"/>
              </a:rPr>
              <a:t>the </a:t>
            </a:r>
            <a:r>
              <a:rPr lang="en-GB" sz="2200" b="1" smtClean="0">
                <a:latin typeface="Arial" charset="0"/>
                <a:cs typeface="Arial" charset="0"/>
              </a:rPr>
              <a:t>unmitigated </a:t>
            </a:r>
            <a:r>
              <a:rPr lang="en-GB" sz="2200" smtClean="0">
                <a:latin typeface="Arial" charset="0"/>
                <a:cs typeface="Arial" charset="0"/>
              </a:rPr>
              <a:t>duration and cost of the programme.</a:t>
            </a:r>
          </a:p>
          <a:p>
            <a:pPr lvl="1" eaLnBrk="1" hangingPunct="1"/>
            <a:r>
              <a:rPr lang="en-GB" sz="2200" smtClean="0">
                <a:latin typeface="Arial" charset="0"/>
                <a:cs typeface="Arial" charset="0"/>
              </a:rPr>
              <a:t>The </a:t>
            </a:r>
            <a:r>
              <a:rPr lang="en-GB" sz="2200" smtClean="0">
                <a:latin typeface="Arial" charset="0"/>
                <a:cs typeface="Arial" charset="0"/>
              </a:rPr>
              <a:t>new values are </a:t>
            </a:r>
            <a:r>
              <a:rPr lang="en-GB" sz="2200" b="1" smtClean="0">
                <a:latin typeface="Arial" charset="0"/>
                <a:cs typeface="Arial" charset="0"/>
              </a:rPr>
              <a:t>too </a:t>
            </a:r>
            <a:r>
              <a:rPr lang="en-GB" sz="2200" b="1" smtClean="0">
                <a:latin typeface="Arial" charset="0"/>
                <a:cs typeface="Arial" charset="0"/>
              </a:rPr>
              <a:t>high </a:t>
            </a:r>
            <a:r>
              <a:rPr lang="en-GB" sz="2200" smtClean="0">
                <a:latin typeface="Arial" charset="0"/>
                <a:cs typeface="Arial" charset="0"/>
              </a:rPr>
              <a:t>to present to their </a:t>
            </a:r>
            <a:r>
              <a:rPr lang="en-GB" sz="2200" b="1" smtClean="0">
                <a:latin typeface="Arial" charset="0"/>
                <a:cs typeface="Arial" charset="0"/>
              </a:rPr>
              <a:t>stakeholders</a:t>
            </a:r>
            <a:r>
              <a:rPr lang="en-GB" sz="2200" smtClean="0">
                <a:latin typeface="Arial" charset="0"/>
                <a:cs typeface="Arial" charset="0"/>
              </a:rPr>
              <a:t>, as </a:t>
            </a:r>
            <a:r>
              <a:rPr lang="en-GB" sz="2200" smtClean="0">
                <a:latin typeface="Arial" charset="0"/>
                <a:cs typeface="Arial" charset="0"/>
              </a:rPr>
              <a:t>their </a:t>
            </a:r>
            <a:r>
              <a:rPr lang="en-GB" sz="2200" smtClean="0">
                <a:latin typeface="Arial" charset="0"/>
                <a:cs typeface="Arial" charset="0"/>
              </a:rPr>
              <a:t>P50, P80, and P95 values </a:t>
            </a:r>
            <a:r>
              <a:rPr lang="en-GB" sz="2200" smtClean="0">
                <a:latin typeface="Arial" charset="0"/>
                <a:cs typeface="Arial" charset="0"/>
              </a:rPr>
              <a:t>are </a:t>
            </a:r>
            <a:r>
              <a:rPr lang="en-GB" sz="2200" smtClean="0">
                <a:latin typeface="Arial" charset="0"/>
                <a:cs typeface="Arial" charset="0"/>
              </a:rPr>
              <a:t>much higher than their </a:t>
            </a:r>
            <a:r>
              <a:rPr lang="en-GB" sz="2200" b="1" smtClean="0">
                <a:latin typeface="Arial" charset="0"/>
                <a:cs typeface="Arial" charset="0"/>
              </a:rPr>
              <a:t>previous commitments</a:t>
            </a:r>
            <a:r>
              <a:rPr lang="en-GB" sz="2200" smtClean="0">
                <a:latin typeface="Arial" charset="0"/>
                <a:cs typeface="Arial" charset="0"/>
              </a:rPr>
              <a:t>.</a:t>
            </a:r>
          </a:p>
          <a:p>
            <a:pPr lvl="1" eaLnBrk="1" hangingPunct="1"/>
            <a:r>
              <a:rPr lang="en-GB" sz="2200">
                <a:latin typeface="Arial" charset="0"/>
                <a:cs typeface="Arial" charset="0"/>
              </a:rPr>
              <a:t>If they were to </a:t>
            </a:r>
            <a:r>
              <a:rPr lang="en-GB" sz="2200" smtClean="0">
                <a:latin typeface="Arial" charset="0"/>
                <a:cs typeface="Arial" charset="0"/>
              </a:rPr>
              <a:t>build a </a:t>
            </a:r>
            <a:r>
              <a:rPr lang="en-GB" sz="2200" b="1" smtClean="0">
                <a:latin typeface="Arial" charset="0"/>
                <a:cs typeface="Arial" charset="0"/>
              </a:rPr>
              <a:t>multi-activity programme with mitigation actions included</a:t>
            </a:r>
            <a:r>
              <a:rPr lang="en-GB" sz="2200" smtClean="0">
                <a:latin typeface="Arial" charset="0"/>
                <a:cs typeface="Arial" charset="0"/>
              </a:rPr>
              <a:t>, </a:t>
            </a:r>
            <a:r>
              <a:rPr lang="en-GB" sz="2200">
                <a:latin typeface="Arial" charset="0"/>
                <a:cs typeface="Arial" charset="0"/>
              </a:rPr>
              <a:t>the overall duration and costs ranges would end up </a:t>
            </a:r>
            <a:r>
              <a:rPr lang="en-GB" sz="2200" b="1">
                <a:latin typeface="Arial" charset="0"/>
                <a:cs typeface="Arial" charset="0"/>
              </a:rPr>
              <a:t>reducing</a:t>
            </a:r>
            <a:r>
              <a:rPr lang="en-GB" sz="2200" smtClean="0">
                <a:latin typeface="Arial" charset="0"/>
                <a:cs typeface="Arial" charset="0"/>
              </a:rPr>
              <a:t>.</a:t>
            </a:r>
            <a:endParaRPr lang="en-GB" sz="2200" smtClean="0">
              <a:latin typeface="Arial" charset="0"/>
              <a:cs typeface="Arial" charset="0"/>
            </a:endParaRPr>
          </a:p>
          <a:p>
            <a:pPr lvl="1" eaLnBrk="1" hangingPunct="1"/>
            <a:r>
              <a:rPr lang="en-GB" sz="2200" smtClean="0">
                <a:latin typeface="Arial" charset="0"/>
                <a:cs typeface="Arial" charset="0"/>
              </a:rPr>
              <a:t>It </a:t>
            </a:r>
            <a:r>
              <a:rPr lang="en-GB" sz="2200" b="1" smtClean="0">
                <a:latin typeface="Arial" charset="0"/>
                <a:cs typeface="Arial" charset="0"/>
              </a:rPr>
              <a:t>doesn’t</a:t>
            </a:r>
            <a:r>
              <a:rPr lang="en-GB" sz="2200" smtClean="0">
                <a:latin typeface="Arial" charset="0"/>
                <a:cs typeface="Arial" charset="0"/>
              </a:rPr>
              <a:t> help them to </a:t>
            </a:r>
            <a:r>
              <a:rPr lang="en-GB" sz="2200" b="1" smtClean="0">
                <a:latin typeface="Arial" charset="0"/>
                <a:cs typeface="Arial" charset="0"/>
              </a:rPr>
              <a:t>prioritise</a:t>
            </a:r>
            <a:r>
              <a:rPr lang="en-GB" sz="2200" smtClean="0">
                <a:latin typeface="Arial" charset="0"/>
                <a:cs typeface="Arial" charset="0"/>
              </a:rPr>
              <a:t> their mitigation actions.</a:t>
            </a:r>
          </a:p>
          <a:p>
            <a:pPr lvl="1" eaLnBrk="1" hangingPunct="1"/>
            <a:endParaRPr lang="en-GB" sz="22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200" smtClean="0">
                <a:latin typeface="Arial" charset="0"/>
                <a:cs typeface="Arial" charset="0"/>
              </a:rPr>
              <a:t>The experts then </a:t>
            </a:r>
            <a:r>
              <a:rPr lang="en-GB" sz="2200" b="1" smtClean="0">
                <a:latin typeface="Arial" charset="0"/>
                <a:cs typeface="Arial" charset="0"/>
              </a:rPr>
              <a:t>wish to help create a more detailed schedule model</a:t>
            </a:r>
            <a:r>
              <a:rPr lang="en-GB" sz="2200" smtClean="0">
                <a:latin typeface="Arial" charset="0"/>
                <a:cs typeface="Arial" charset="0"/>
              </a:rPr>
              <a:t> that will provide them with a </a:t>
            </a:r>
            <a:r>
              <a:rPr lang="en-GB" sz="2200" b="1" smtClean="0">
                <a:latin typeface="Arial" charset="0"/>
                <a:cs typeface="Arial" charset="0"/>
              </a:rPr>
              <a:t>useful set of sensitivity </a:t>
            </a:r>
            <a:r>
              <a:rPr lang="en-GB" sz="2200" b="1" smtClean="0">
                <a:latin typeface="Arial" charset="0"/>
                <a:cs typeface="Arial" charset="0"/>
              </a:rPr>
              <a:t>analyses</a:t>
            </a:r>
            <a:r>
              <a:rPr lang="en-GB" sz="2200">
                <a:latin typeface="Arial" charset="0"/>
                <a:cs typeface="Arial" charset="0"/>
              </a:rPr>
              <a:t> </a:t>
            </a:r>
            <a:r>
              <a:rPr lang="en-GB" sz="2200" smtClean="0">
                <a:latin typeface="Arial" charset="0"/>
                <a:cs typeface="Arial" charset="0"/>
              </a:rPr>
              <a:t>for </a:t>
            </a:r>
            <a:r>
              <a:rPr lang="en-GB" sz="2200" b="1" smtClean="0">
                <a:latin typeface="Arial" charset="0"/>
                <a:cs typeface="Arial" charset="0"/>
              </a:rPr>
              <a:t>mitigation prioritisation</a:t>
            </a:r>
            <a:r>
              <a:rPr lang="en-GB" sz="2200" smtClean="0">
                <a:latin typeface="Arial" charset="0"/>
                <a:cs typeface="Arial" charset="0"/>
              </a:rPr>
              <a:t>.</a:t>
            </a:r>
            <a:endParaRPr lang="en-GB" sz="2200" smtClean="0">
              <a:latin typeface="Arial" charset="0"/>
              <a:cs typeface="Arial" charset="0"/>
            </a:endParaRPr>
          </a:p>
        </p:txBody>
      </p:sp>
      <p:sp>
        <p:nvSpPr>
          <p:cNvPr id="29698" name="Title 2"/>
          <p:cNvSpPr>
            <a:spLocks noGrp="1"/>
          </p:cNvSpPr>
          <p:nvPr>
            <p:ph type="ctrTitle" idx="4294967295"/>
          </p:nvPr>
        </p:nvSpPr>
        <p:spPr bwMode="auto">
          <a:xfrm>
            <a:off x="468313" y="404813"/>
            <a:ext cx="7056437" cy="720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sz="3200" smtClean="0">
                <a:latin typeface="Arial" charset="0"/>
                <a:cs typeface="Arial" charset="0"/>
              </a:rPr>
              <a:t>Experts’ reaction to this exercise</a:t>
            </a:r>
            <a:endParaRPr lang="en-GB" sz="3200" smtClean="0">
              <a:latin typeface="Arial" charset="0"/>
              <a:cs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D035A-E8CA-4D43-A298-6AE522C60AED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Content Placeholder 1"/>
          <p:cNvSpPr>
            <a:spLocks noGrp="1"/>
          </p:cNvSpPr>
          <p:nvPr>
            <p:ph idx="4294967295"/>
          </p:nvPr>
        </p:nvSpPr>
        <p:spPr>
          <a:xfrm>
            <a:off x="468313" y="1484313"/>
            <a:ext cx="8229600" cy="4632037"/>
          </a:xfrm>
        </p:spPr>
        <p:txBody>
          <a:bodyPr>
            <a:spAutoFit/>
          </a:bodyPr>
          <a:lstStyle/>
          <a:p>
            <a:pPr eaLnBrk="1" hangingPunct="1"/>
            <a:r>
              <a:rPr lang="en-GB" sz="2500" smtClean="0">
                <a:latin typeface="Arial" charset="0"/>
                <a:cs typeface="Arial" charset="0"/>
              </a:rPr>
              <a:t>The general approach to building the detailed model includes:</a:t>
            </a:r>
          </a:p>
          <a:p>
            <a:pPr lvl="1" eaLnBrk="1" hangingPunct="1"/>
            <a:r>
              <a:rPr lang="en-GB" sz="2500" smtClean="0">
                <a:latin typeface="Arial" charset="0"/>
                <a:cs typeface="Arial" charset="0"/>
              </a:rPr>
              <a:t>Breaking the model down into </a:t>
            </a:r>
            <a:r>
              <a:rPr lang="en-GB" sz="2500" b="1" smtClean="0">
                <a:latin typeface="Arial" charset="0"/>
                <a:cs typeface="Arial" charset="0"/>
              </a:rPr>
              <a:t>sub-activities</a:t>
            </a:r>
            <a:r>
              <a:rPr lang="en-GB" sz="2500" smtClean="0">
                <a:latin typeface="Arial" charset="0"/>
                <a:cs typeface="Arial" charset="0"/>
              </a:rPr>
              <a:t>.</a:t>
            </a:r>
          </a:p>
          <a:p>
            <a:pPr lvl="1" eaLnBrk="1" hangingPunct="1"/>
            <a:r>
              <a:rPr lang="en-GB" sz="2500" smtClean="0">
                <a:latin typeface="Arial" charset="0"/>
                <a:cs typeface="Arial" charset="0"/>
              </a:rPr>
              <a:t>Deciding on how each activity is logically dependent on to the others (e.g. </a:t>
            </a:r>
            <a:r>
              <a:rPr lang="en-GB" sz="2500" b="1" smtClean="0">
                <a:latin typeface="Arial" charset="0"/>
                <a:cs typeface="Arial" charset="0"/>
              </a:rPr>
              <a:t>series, parallel, or both</a:t>
            </a:r>
            <a:r>
              <a:rPr lang="en-GB" sz="2500" smtClean="0">
                <a:latin typeface="Arial" charset="0"/>
                <a:cs typeface="Arial" charset="0"/>
              </a:rPr>
              <a:t>).</a:t>
            </a:r>
            <a:endParaRPr lang="en-GB" sz="2500" smtClean="0">
              <a:latin typeface="Arial" charset="0"/>
              <a:cs typeface="Arial" charset="0"/>
            </a:endParaRPr>
          </a:p>
          <a:p>
            <a:pPr lvl="1" eaLnBrk="1" hangingPunct="1"/>
            <a:r>
              <a:rPr lang="en-GB" sz="2500" b="1" smtClean="0">
                <a:latin typeface="Arial" charset="0"/>
                <a:cs typeface="Arial" charset="0"/>
              </a:rPr>
              <a:t>Repeating the previous procedure </a:t>
            </a:r>
            <a:r>
              <a:rPr lang="en-GB" sz="2500" smtClean="0">
                <a:latin typeface="Arial" charset="0"/>
                <a:cs typeface="Arial" charset="0"/>
              </a:rPr>
              <a:t>to get the duration and cost ranges of each activity.</a:t>
            </a:r>
          </a:p>
          <a:p>
            <a:pPr lvl="1" eaLnBrk="1" hangingPunct="1"/>
            <a:r>
              <a:rPr lang="en-GB" sz="2500" smtClean="0">
                <a:latin typeface="Arial" charset="0"/>
                <a:cs typeface="Arial" charset="0"/>
              </a:rPr>
              <a:t>Adding </a:t>
            </a:r>
            <a:r>
              <a:rPr lang="en-GB" sz="2500" b="1" smtClean="0">
                <a:latin typeface="Arial" charset="0"/>
                <a:cs typeface="Arial" charset="0"/>
              </a:rPr>
              <a:t>correlation factors </a:t>
            </a:r>
            <a:r>
              <a:rPr lang="en-GB" sz="2500" smtClean="0">
                <a:latin typeface="Arial" charset="0"/>
                <a:cs typeface="Arial" charset="0"/>
              </a:rPr>
              <a:t>between activities to </a:t>
            </a:r>
            <a:r>
              <a:rPr lang="en-GB" sz="2500" smtClean="0">
                <a:latin typeface="Arial" charset="0"/>
                <a:cs typeface="Arial" charset="0"/>
              </a:rPr>
              <a:t>model </a:t>
            </a:r>
            <a:r>
              <a:rPr lang="en-GB" sz="2500" b="1" smtClean="0">
                <a:latin typeface="Arial" charset="0"/>
                <a:cs typeface="Arial" charset="0"/>
              </a:rPr>
              <a:t>dependencies</a:t>
            </a:r>
            <a:r>
              <a:rPr lang="en-GB" sz="2500" smtClean="0">
                <a:latin typeface="Arial" charset="0"/>
                <a:cs typeface="Arial" charset="0"/>
              </a:rPr>
              <a:t> (e.g. human resource sharing between two activities will affect their mutual durations).</a:t>
            </a:r>
          </a:p>
        </p:txBody>
      </p:sp>
      <p:sp>
        <p:nvSpPr>
          <p:cNvPr id="30722" name="Title 2"/>
          <p:cNvSpPr>
            <a:spLocks noGrp="1"/>
          </p:cNvSpPr>
          <p:nvPr>
            <p:ph type="ctrTitle" idx="4294967295"/>
          </p:nvPr>
        </p:nvSpPr>
        <p:spPr bwMode="auto">
          <a:xfrm>
            <a:off x="468313" y="404813"/>
            <a:ext cx="7056437" cy="720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sz="3200">
                <a:latin typeface="Arial" charset="0"/>
                <a:cs typeface="Arial" charset="0"/>
              </a:rPr>
              <a:t>M</a:t>
            </a:r>
            <a:r>
              <a:rPr lang="en-GB" sz="3200" smtClean="0">
                <a:latin typeface="Arial" charset="0"/>
                <a:cs typeface="Arial" charset="0"/>
              </a:rPr>
              <a:t>ethods </a:t>
            </a:r>
            <a:r>
              <a:rPr lang="en-GB" sz="3200" smtClean="0">
                <a:latin typeface="Arial" charset="0"/>
                <a:cs typeface="Arial" charset="0"/>
              </a:rPr>
              <a:t>used so far at SL (V)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D035A-E8CA-4D43-A298-6AE522C60AED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1"/>
          <p:cNvSpPr>
            <a:spLocks noGrp="1"/>
          </p:cNvSpPr>
          <p:nvPr>
            <p:ph idx="4294967295"/>
          </p:nvPr>
        </p:nvSpPr>
        <p:spPr>
          <a:xfrm>
            <a:off x="457200" y="1557338"/>
            <a:ext cx="8229600" cy="4832092"/>
          </a:xfrm>
        </p:spPr>
        <p:txBody>
          <a:bodyPr>
            <a:spAutoFit/>
          </a:bodyPr>
          <a:lstStyle/>
          <a:p>
            <a:pPr eaLnBrk="1" hangingPunct="1"/>
            <a:r>
              <a:rPr lang="en-GB" sz="2000" smtClean="0">
                <a:latin typeface="Arial" charset="0"/>
                <a:cs typeface="Arial" charset="0"/>
              </a:rPr>
              <a:t>Location:</a:t>
            </a:r>
          </a:p>
          <a:p>
            <a:pPr lvl="1" eaLnBrk="1" hangingPunct="1"/>
            <a:r>
              <a:rPr lang="en-GB" sz="2000" smtClean="0">
                <a:latin typeface="Arial" charset="0"/>
                <a:cs typeface="Arial" charset="0"/>
              </a:rPr>
              <a:t>Cumbria, North West England.</a:t>
            </a:r>
            <a:endParaRPr lang="en-GB" sz="2000" smtClean="0">
              <a:latin typeface="Arial" charset="0"/>
              <a:cs typeface="Arial" charset="0"/>
            </a:endParaRPr>
          </a:p>
          <a:p>
            <a:pPr eaLnBrk="1" hangingPunct="1"/>
            <a:endParaRPr lang="en-GB" sz="2000">
              <a:latin typeface="Arial" charset="0"/>
              <a:cs typeface="Arial" charset="0"/>
            </a:endParaRPr>
          </a:p>
          <a:p>
            <a:pPr eaLnBrk="1" hangingPunct="1"/>
            <a:r>
              <a:rPr lang="en-GB" sz="2000" smtClean="0">
                <a:latin typeface="Arial" charset="0"/>
                <a:cs typeface="Arial" charset="0"/>
              </a:rPr>
              <a:t>Early history</a:t>
            </a:r>
            <a:r>
              <a:rPr lang="en-GB" sz="2000" smtClean="0">
                <a:latin typeface="Arial" charset="0"/>
                <a:cs typeface="Arial" charset="0"/>
              </a:rPr>
              <a:t>:</a:t>
            </a:r>
          </a:p>
          <a:p>
            <a:pPr lvl="1" eaLnBrk="1" hangingPunct="1"/>
            <a:r>
              <a:rPr lang="en-GB" sz="2000" smtClean="0">
                <a:latin typeface="Arial" charset="0"/>
                <a:cs typeface="Arial" charset="0"/>
              </a:rPr>
              <a:t>World War II: </a:t>
            </a:r>
            <a:r>
              <a:rPr lang="en-GB" sz="2000" smtClean="0">
                <a:latin typeface="Arial" charset="0"/>
                <a:cs typeface="Arial" charset="0"/>
              </a:rPr>
              <a:t>T</a:t>
            </a:r>
            <a:r>
              <a:rPr lang="en-GB" sz="2000" smtClean="0">
                <a:latin typeface="Arial" charset="0"/>
                <a:cs typeface="Arial" charset="0"/>
              </a:rPr>
              <a:t>NT storage site.</a:t>
            </a:r>
            <a:endParaRPr lang="en-GB" sz="2000" smtClean="0">
              <a:latin typeface="Arial" charset="0"/>
              <a:cs typeface="Arial" charset="0"/>
            </a:endParaRPr>
          </a:p>
          <a:p>
            <a:pPr lvl="1" eaLnBrk="1" hangingPunct="1"/>
            <a:r>
              <a:rPr lang="en-GB" sz="2000" smtClean="0">
                <a:latin typeface="Arial" charset="0"/>
                <a:cs typeface="Arial" charset="0"/>
              </a:rPr>
              <a:t>1947: </a:t>
            </a:r>
            <a:r>
              <a:rPr lang="en-GB" sz="2000" smtClean="0">
                <a:latin typeface="Arial" charset="0"/>
                <a:cs typeface="Arial" charset="0"/>
              </a:rPr>
              <a:t>Research site for UK’s first atomic bombs.</a:t>
            </a:r>
            <a:endParaRPr lang="en-GB" sz="2000" smtClean="0">
              <a:latin typeface="Arial" charset="0"/>
              <a:cs typeface="Arial" charset="0"/>
            </a:endParaRPr>
          </a:p>
          <a:p>
            <a:pPr lvl="1" eaLnBrk="1" hangingPunct="1"/>
            <a:r>
              <a:rPr lang="en-GB" sz="2000" smtClean="0">
                <a:latin typeface="Arial" charset="0"/>
                <a:cs typeface="Arial" charset="0"/>
              </a:rPr>
              <a:t>1956: </a:t>
            </a:r>
            <a:r>
              <a:rPr lang="en-GB" sz="2000" smtClean="0">
                <a:latin typeface="Arial" charset="0"/>
                <a:cs typeface="Arial" charset="0"/>
              </a:rPr>
              <a:t>Windscale fire incident.</a:t>
            </a:r>
            <a:endParaRPr lang="en-GB" sz="2000" smtClean="0">
              <a:latin typeface="Arial" charset="0"/>
              <a:cs typeface="Arial" charset="0"/>
            </a:endParaRPr>
          </a:p>
          <a:p>
            <a:pPr lvl="1" eaLnBrk="1" hangingPunct="1"/>
            <a:r>
              <a:rPr lang="en-GB" sz="2000" smtClean="0">
                <a:latin typeface="Arial" charset="0"/>
                <a:cs typeface="Arial" charset="0"/>
              </a:rPr>
              <a:t>1957: </a:t>
            </a:r>
            <a:r>
              <a:rPr lang="en-GB" sz="2000" smtClean="0">
                <a:latin typeface="Arial" charset="0"/>
                <a:cs typeface="Arial" charset="0"/>
              </a:rPr>
              <a:t>World’s </a:t>
            </a:r>
            <a:r>
              <a:rPr lang="en-GB" sz="2000" smtClean="0">
                <a:latin typeface="Arial" charset="0"/>
                <a:cs typeface="Arial" charset="0"/>
              </a:rPr>
              <a:t>first commercial nuclear power </a:t>
            </a:r>
            <a:r>
              <a:rPr lang="en-GB" sz="2000" smtClean="0">
                <a:latin typeface="Arial" charset="0"/>
                <a:cs typeface="Arial" charset="0"/>
              </a:rPr>
              <a:t>station.</a:t>
            </a:r>
          </a:p>
          <a:p>
            <a:pPr lvl="1" eaLnBrk="1" hangingPunct="1"/>
            <a:endParaRPr lang="en-GB" sz="20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000" smtClean="0">
                <a:latin typeface="Arial" charset="0"/>
                <a:cs typeface="Arial" charset="0"/>
              </a:rPr>
              <a:t>Today</a:t>
            </a:r>
            <a:r>
              <a:rPr lang="en-GB" sz="2000" smtClean="0">
                <a:latin typeface="Arial" charset="0"/>
                <a:cs typeface="Arial" charset="0"/>
              </a:rPr>
              <a:t>: </a:t>
            </a:r>
            <a:endParaRPr lang="en-GB" sz="2000" smtClean="0">
              <a:latin typeface="Arial" charset="0"/>
              <a:cs typeface="Arial" charset="0"/>
            </a:endParaRPr>
          </a:p>
          <a:p>
            <a:pPr lvl="1" eaLnBrk="1" hangingPunct="1"/>
            <a:r>
              <a:rPr lang="en-GB" sz="2000" b="1">
                <a:latin typeface="Arial" charset="0"/>
                <a:cs typeface="Arial" charset="0"/>
              </a:rPr>
              <a:t>Stores legacy waste in ageing structures</a:t>
            </a:r>
            <a:r>
              <a:rPr lang="en-GB" sz="2000" b="1" smtClean="0">
                <a:latin typeface="Arial" charset="0"/>
                <a:cs typeface="Arial" charset="0"/>
              </a:rPr>
              <a:t>.</a:t>
            </a:r>
            <a:endParaRPr lang="en-GB" sz="2000" b="1" smtClean="0">
              <a:latin typeface="Arial" charset="0"/>
              <a:cs typeface="Arial" charset="0"/>
            </a:endParaRPr>
          </a:p>
          <a:p>
            <a:pPr lvl="1" eaLnBrk="1" hangingPunct="1"/>
            <a:r>
              <a:rPr lang="en-GB" sz="2000" smtClean="0">
                <a:latin typeface="Arial" charset="0"/>
                <a:cs typeface="Arial" charset="0"/>
              </a:rPr>
              <a:t>Reprocesses </a:t>
            </a:r>
            <a:r>
              <a:rPr lang="en-GB" sz="2000" smtClean="0">
                <a:latin typeface="Arial" charset="0"/>
                <a:cs typeface="Arial" charset="0"/>
              </a:rPr>
              <a:t>spent nuclear </a:t>
            </a:r>
            <a:r>
              <a:rPr lang="en-GB" sz="2000" smtClean="0">
                <a:latin typeface="Arial" charset="0"/>
                <a:cs typeface="Arial" charset="0"/>
              </a:rPr>
              <a:t>fuel</a:t>
            </a:r>
          </a:p>
          <a:p>
            <a:pPr lvl="1" eaLnBrk="1" hangingPunct="1"/>
            <a:r>
              <a:rPr lang="en-GB" sz="2000" smtClean="0">
                <a:latin typeface="Arial" charset="0"/>
                <a:cs typeface="Arial" charset="0"/>
              </a:rPr>
              <a:t>Nearby </a:t>
            </a:r>
            <a:r>
              <a:rPr lang="en-GB" sz="2000" err="1" smtClean="0">
                <a:latin typeface="Arial" charset="0"/>
                <a:cs typeface="Arial" charset="0"/>
              </a:rPr>
              <a:t>Moorside</a:t>
            </a:r>
            <a:r>
              <a:rPr lang="en-GB" sz="2000" smtClean="0">
                <a:latin typeface="Arial" charset="0"/>
                <a:cs typeface="Arial" charset="0"/>
              </a:rPr>
              <a:t> site </a:t>
            </a:r>
            <a:r>
              <a:rPr lang="en-GB" sz="2000" smtClean="0">
                <a:latin typeface="Arial" charset="0"/>
                <a:cs typeface="Arial" charset="0"/>
              </a:rPr>
              <a:t>will host a </a:t>
            </a:r>
            <a:r>
              <a:rPr lang="en-GB" sz="2000" smtClean="0">
                <a:latin typeface="Arial" charset="0"/>
                <a:cs typeface="Arial" charset="0"/>
              </a:rPr>
              <a:t>new nuclear power station.</a:t>
            </a:r>
            <a:endParaRPr lang="en-GB" sz="1800" smtClean="0">
              <a:latin typeface="Arial" charset="0"/>
              <a:cs typeface="Arial" charset="0"/>
            </a:endParaRPr>
          </a:p>
        </p:txBody>
      </p:sp>
      <p:sp>
        <p:nvSpPr>
          <p:cNvPr id="47107" name="Title 2"/>
          <p:cNvSpPr>
            <a:spLocks noGrp="1"/>
          </p:cNvSpPr>
          <p:nvPr>
            <p:ph type="ctrTitle" idx="4294967295"/>
          </p:nvPr>
        </p:nvSpPr>
        <p:spPr bwMode="auto">
          <a:xfrm>
            <a:off x="468313" y="404813"/>
            <a:ext cx="6985000" cy="720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sz="3600" smtClean="0">
                <a:latin typeface="Arial" charset="0"/>
                <a:cs typeface="Arial" charset="0"/>
              </a:rPr>
              <a:t>About Sellafield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5C0E35-CA1E-4393-95B5-99211C05709D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Content Placeholder 1"/>
          <p:cNvSpPr>
            <a:spLocks noGrp="1"/>
          </p:cNvSpPr>
          <p:nvPr>
            <p:ph idx="4294967295"/>
          </p:nvPr>
        </p:nvSpPr>
        <p:spPr>
          <a:xfrm>
            <a:off x="468313" y="1484313"/>
            <a:ext cx="8229600" cy="5401479"/>
          </a:xfrm>
        </p:spPr>
        <p:txBody>
          <a:bodyPr>
            <a:spAutoFit/>
          </a:bodyPr>
          <a:lstStyle/>
          <a:p>
            <a:pPr eaLnBrk="1" hangingPunct="1"/>
            <a:r>
              <a:rPr lang="en-GB" sz="2500" smtClean="0">
                <a:latin typeface="Arial" charset="0"/>
                <a:cs typeface="Arial" charset="0"/>
              </a:rPr>
              <a:t>Once </a:t>
            </a:r>
            <a:r>
              <a:rPr lang="en-GB" sz="2500" smtClean="0">
                <a:latin typeface="Arial" charset="0"/>
                <a:cs typeface="Arial" charset="0"/>
              </a:rPr>
              <a:t>the new model is produced, its output </a:t>
            </a:r>
            <a:r>
              <a:rPr lang="en-GB" sz="2500" b="1" smtClean="0">
                <a:latin typeface="Arial" charset="0"/>
                <a:cs typeface="Arial" charset="0"/>
              </a:rPr>
              <a:t>sensitivity charts </a:t>
            </a:r>
            <a:r>
              <a:rPr lang="en-GB" sz="2500" smtClean="0">
                <a:latin typeface="Arial" charset="0"/>
                <a:cs typeface="Arial" charset="0"/>
              </a:rPr>
              <a:t>are used to identify the </a:t>
            </a:r>
            <a:r>
              <a:rPr lang="en-GB" sz="2500" b="1" smtClean="0">
                <a:latin typeface="Arial" charset="0"/>
                <a:cs typeface="Arial" charset="0"/>
              </a:rPr>
              <a:t>key activities </a:t>
            </a:r>
            <a:r>
              <a:rPr lang="en-GB" sz="2500" smtClean="0">
                <a:latin typeface="Arial" charset="0"/>
                <a:cs typeface="Arial" charset="0"/>
              </a:rPr>
              <a:t>that are driving its overall duration and costs.</a:t>
            </a:r>
          </a:p>
          <a:p>
            <a:pPr eaLnBrk="1" hangingPunct="1"/>
            <a:r>
              <a:rPr lang="en-GB" sz="2500" smtClean="0">
                <a:latin typeface="Arial" charset="0"/>
                <a:cs typeface="Arial" charset="0"/>
              </a:rPr>
              <a:t>The experts are re-gathered to discuss </a:t>
            </a:r>
            <a:r>
              <a:rPr lang="en-GB" sz="2500" smtClean="0">
                <a:latin typeface="Arial" charset="0"/>
                <a:cs typeface="Arial" charset="0"/>
              </a:rPr>
              <a:t>how their </a:t>
            </a:r>
            <a:r>
              <a:rPr lang="en-GB" sz="2500" b="1" smtClean="0">
                <a:latin typeface="Arial" charset="0"/>
                <a:cs typeface="Arial" charset="0"/>
              </a:rPr>
              <a:t>mitigation actions </a:t>
            </a:r>
            <a:r>
              <a:rPr lang="en-GB" sz="2500" smtClean="0">
                <a:latin typeface="Arial" charset="0"/>
                <a:cs typeface="Arial" charset="0"/>
              </a:rPr>
              <a:t>could help them to bring those activities in </a:t>
            </a:r>
            <a:r>
              <a:rPr lang="en-GB" sz="2500" b="1" smtClean="0">
                <a:latin typeface="Arial" charset="0"/>
                <a:cs typeface="Arial" charset="0"/>
              </a:rPr>
              <a:t>earlier and/or cheaper</a:t>
            </a:r>
            <a:r>
              <a:rPr lang="en-GB" sz="2500" smtClean="0">
                <a:latin typeface="Arial" charset="0"/>
                <a:cs typeface="Arial" charset="0"/>
              </a:rPr>
              <a:t>.</a:t>
            </a:r>
          </a:p>
          <a:p>
            <a:pPr eaLnBrk="1" hangingPunct="1"/>
            <a:r>
              <a:rPr lang="en-GB" sz="2500" smtClean="0">
                <a:latin typeface="Arial" charset="0"/>
                <a:cs typeface="Arial" charset="0"/>
              </a:rPr>
              <a:t>If so, the durations and costs of those activities are </a:t>
            </a:r>
            <a:r>
              <a:rPr lang="en-GB" sz="2500" b="1" smtClean="0">
                <a:latin typeface="Arial" charset="0"/>
                <a:cs typeface="Arial" charset="0"/>
              </a:rPr>
              <a:t>re-elicited</a:t>
            </a:r>
            <a:r>
              <a:rPr lang="en-GB" sz="2500" smtClean="0">
                <a:latin typeface="Arial" charset="0"/>
                <a:cs typeface="Arial" charset="0"/>
              </a:rPr>
              <a:t> and the model is </a:t>
            </a:r>
            <a:r>
              <a:rPr lang="en-GB" sz="2500" b="1" smtClean="0">
                <a:latin typeface="Arial" charset="0"/>
                <a:cs typeface="Arial" charset="0"/>
              </a:rPr>
              <a:t>re-run</a:t>
            </a:r>
            <a:r>
              <a:rPr lang="en-GB" sz="2500" smtClean="0">
                <a:latin typeface="Arial" charset="0"/>
                <a:cs typeface="Arial" charset="0"/>
              </a:rPr>
              <a:t>.</a:t>
            </a:r>
          </a:p>
          <a:p>
            <a:pPr eaLnBrk="1" hangingPunct="1"/>
            <a:r>
              <a:rPr lang="en-GB" sz="2500" smtClean="0">
                <a:latin typeface="Arial" charset="0"/>
                <a:cs typeface="Arial" charset="0"/>
              </a:rPr>
              <a:t>This process is repeated until the experts feel that </a:t>
            </a:r>
            <a:r>
              <a:rPr lang="en-GB" sz="2500" b="1" smtClean="0">
                <a:latin typeface="Arial" charset="0"/>
                <a:cs typeface="Arial" charset="0"/>
              </a:rPr>
              <a:t>no more improvements</a:t>
            </a:r>
            <a:r>
              <a:rPr lang="en-GB" sz="2500" smtClean="0">
                <a:latin typeface="Arial" charset="0"/>
                <a:cs typeface="Arial" charset="0"/>
              </a:rPr>
              <a:t> can be made. </a:t>
            </a:r>
          </a:p>
          <a:p>
            <a:pPr eaLnBrk="1" hangingPunct="1"/>
            <a:r>
              <a:rPr lang="en-GB" sz="2500" smtClean="0">
                <a:latin typeface="Arial" charset="0"/>
                <a:cs typeface="Arial" charset="0"/>
              </a:rPr>
              <a:t>The final model </a:t>
            </a:r>
            <a:r>
              <a:rPr lang="en-GB" sz="2500" smtClean="0">
                <a:latin typeface="Arial" charset="0"/>
                <a:cs typeface="Arial" charset="0"/>
              </a:rPr>
              <a:t>outputs </a:t>
            </a:r>
            <a:r>
              <a:rPr lang="en-GB" sz="2500" smtClean="0">
                <a:latin typeface="Arial" charset="0"/>
                <a:cs typeface="Arial" charset="0"/>
              </a:rPr>
              <a:t>are then presented to </a:t>
            </a:r>
            <a:r>
              <a:rPr lang="en-GB" sz="2500" b="1" smtClean="0">
                <a:latin typeface="Arial" charset="0"/>
                <a:cs typeface="Arial" charset="0"/>
              </a:rPr>
              <a:t>stakeholders</a:t>
            </a:r>
            <a:r>
              <a:rPr lang="en-GB" sz="2500" smtClean="0">
                <a:latin typeface="Arial" charset="0"/>
                <a:cs typeface="Arial" charset="0"/>
              </a:rPr>
              <a:t> for their support or approval.</a:t>
            </a:r>
          </a:p>
        </p:txBody>
      </p:sp>
      <p:sp>
        <p:nvSpPr>
          <p:cNvPr id="32770" name="Title 2"/>
          <p:cNvSpPr>
            <a:spLocks noGrp="1"/>
          </p:cNvSpPr>
          <p:nvPr>
            <p:ph type="ctrTitle" idx="4294967295"/>
          </p:nvPr>
        </p:nvSpPr>
        <p:spPr bwMode="auto">
          <a:xfrm>
            <a:off x="468313" y="404813"/>
            <a:ext cx="7056437" cy="720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sz="3200">
                <a:latin typeface="Arial" charset="0"/>
                <a:cs typeface="Arial" charset="0"/>
              </a:rPr>
              <a:t>M</a:t>
            </a:r>
            <a:r>
              <a:rPr lang="en-GB" sz="3200" smtClean="0">
                <a:latin typeface="Arial" charset="0"/>
                <a:cs typeface="Arial" charset="0"/>
              </a:rPr>
              <a:t>ethods </a:t>
            </a:r>
            <a:r>
              <a:rPr lang="en-GB" sz="3200" smtClean="0">
                <a:latin typeface="Arial" charset="0"/>
                <a:cs typeface="Arial" charset="0"/>
              </a:rPr>
              <a:t>used so far at SL (VI)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D035A-E8CA-4D43-A298-6AE522C60AED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Content Placeholder 1"/>
          <p:cNvSpPr>
            <a:spLocks noGrp="1"/>
          </p:cNvSpPr>
          <p:nvPr>
            <p:ph idx="4294967295"/>
          </p:nvPr>
        </p:nvSpPr>
        <p:spPr>
          <a:xfrm>
            <a:off x="468313" y="1628800"/>
            <a:ext cx="8229600" cy="5189113"/>
          </a:xfrm>
        </p:spPr>
        <p:txBody>
          <a:bodyPr>
            <a:spAutoFit/>
          </a:bodyPr>
          <a:lstStyle/>
          <a:p>
            <a:pPr marL="990600" lvl="1" indent="-533400" eaLnBrk="1" hangingPunct="1">
              <a:buFont typeface="Arial" charset="0"/>
              <a:buAutoNum type="arabicPeriod"/>
            </a:pPr>
            <a:r>
              <a:rPr lang="en-GB" sz="2400" smtClean="0">
                <a:latin typeface="Arial" charset="0"/>
                <a:cs typeface="Arial" charset="0"/>
              </a:rPr>
              <a:t>The </a:t>
            </a:r>
            <a:r>
              <a:rPr lang="en-GB" sz="2400" b="1" smtClean="0">
                <a:latin typeface="Arial" charset="0"/>
                <a:cs typeface="Arial" charset="0"/>
              </a:rPr>
              <a:t>iterative</a:t>
            </a:r>
            <a:r>
              <a:rPr lang="en-GB" sz="2400" smtClean="0">
                <a:latin typeface="Arial" charset="0"/>
                <a:cs typeface="Arial" charset="0"/>
              </a:rPr>
              <a:t> process could be </a:t>
            </a:r>
            <a:r>
              <a:rPr lang="en-GB" sz="2400" b="1" smtClean="0">
                <a:latin typeface="Arial" charset="0"/>
                <a:cs typeface="Arial" charset="0"/>
              </a:rPr>
              <a:t>exploited</a:t>
            </a:r>
            <a:r>
              <a:rPr lang="en-GB" sz="2400" smtClean="0">
                <a:latin typeface="Arial" charset="0"/>
                <a:cs typeface="Arial" charset="0"/>
              </a:rPr>
              <a:t> by people who want the new </a:t>
            </a:r>
            <a:r>
              <a:rPr lang="en-GB" sz="2400" smtClean="0">
                <a:latin typeface="Arial" charset="0"/>
                <a:cs typeface="Arial" charset="0"/>
              </a:rPr>
              <a:t>targets </a:t>
            </a:r>
            <a:r>
              <a:rPr lang="en-GB" sz="2400" smtClean="0">
                <a:latin typeface="Arial" charset="0"/>
                <a:cs typeface="Arial" charset="0"/>
              </a:rPr>
              <a:t>to be the same as the </a:t>
            </a:r>
            <a:r>
              <a:rPr lang="en-GB" sz="2400" smtClean="0">
                <a:latin typeface="Arial" charset="0"/>
                <a:cs typeface="Arial" charset="0"/>
              </a:rPr>
              <a:t>old targets.</a:t>
            </a:r>
            <a:endParaRPr lang="en-GB" sz="2400" smtClean="0">
              <a:latin typeface="Arial" charset="0"/>
              <a:cs typeface="Arial" charset="0"/>
            </a:endParaRPr>
          </a:p>
          <a:p>
            <a:pPr marL="990600" lvl="1" indent="-533400" eaLnBrk="1" hangingPunct="1">
              <a:buFont typeface="Arial" charset="0"/>
              <a:buAutoNum type="arabicPeriod"/>
            </a:pPr>
            <a:r>
              <a:rPr lang="en-GB" sz="2400" smtClean="0">
                <a:latin typeface="Arial" charset="0"/>
                <a:cs typeface="Arial" charset="0"/>
              </a:rPr>
              <a:t>Other programmes</a:t>
            </a:r>
            <a:r>
              <a:rPr lang="en-GB" sz="2400" b="1" smtClean="0">
                <a:latin typeface="Arial" charset="0"/>
                <a:cs typeface="Arial" charset="0"/>
              </a:rPr>
              <a:t> </a:t>
            </a:r>
            <a:r>
              <a:rPr lang="en-GB" sz="2400" smtClean="0">
                <a:latin typeface="Arial" charset="0"/>
                <a:cs typeface="Arial" charset="0"/>
              </a:rPr>
              <a:t>that use </a:t>
            </a:r>
            <a:r>
              <a:rPr lang="en-GB" sz="2400" b="1" smtClean="0">
                <a:latin typeface="Arial" charset="0"/>
                <a:cs typeface="Arial" charset="0"/>
              </a:rPr>
              <a:t>optimistically biased </a:t>
            </a:r>
            <a:r>
              <a:rPr lang="en-GB" sz="2400" smtClean="0">
                <a:latin typeface="Arial" charset="0"/>
                <a:cs typeface="Arial" charset="0"/>
              </a:rPr>
              <a:t>methods</a:t>
            </a:r>
            <a:r>
              <a:rPr lang="en-GB" sz="2400" b="1" smtClean="0">
                <a:latin typeface="Arial" charset="0"/>
                <a:cs typeface="Arial" charset="0"/>
              </a:rPr>
              <a:t> </a:t>
            </a:r>
            <a:r>
              <a:rPr lang="en-GB" sz="2400" smtClean="0">
                <a:latin typeface="Arial" charset="0"/>
                <a:cs typeface="Arial" charset="0"/>
              </a:rPr>
              <a:t>might make this one look bad by comparison.</a:t>
            </a:r>
            <a:endParaRPr lang="en-GB" sz="2400" smtClean="0">
              <a:latin typeface="Arial" charset="0"/>
              <a:cs typeface="Arial" charset="0"/>
            </a:endParaRPr>
          </a:p>
          <a:p>
            <a:pPr marL="990600" lvl="1" indent="-533400" eaLnBrk="1" hangingPunct="1">
              <a:buFont typeface="Arial" charset="0"/>
              <a:buAutoNum type="arabicPeriod"/>
            </a:pPr>
            <a:r>
              <a:rPr lang="en-GB" sz="2400" smtClean="0">
                <a:latin typeface="Arial" charset="0"/>
                <a:cs typeface="Arial" charset="0"/>
              </a:rPr>
              <a:t>It doesn’t give us any way to </a:t>
            </a:r>
            <a:r>
              <a:rPr lang="en-GB" sz="2400" b="1" smtClean="0">
                <a:latin typeface="Arial" charset="0"/>
                <a:cs typeface="Arial" charset="0"/>
              </a:rPr>
              <a:t>empirically check </a:t>
            </a:r>
            <a:r>
              <a:rPr lang="en-GB" sz="2400" smtClean="0">
                <a:latin typeface="Arial" charset="0"/>
                <a:cs typeface="Arial" charset="0"/>
              </a:rPr>
              <a:t>the </a:t>
            </a:r>
            <a:r>
              <a:rPr lang="en-GB" sz="2400" smtClean="0">
                <a:latin typeface="Arial" charset="0"/>
                <a:cs typeface="Arial" charset="0"/>
              </a:rPr>
              <a:t>performance </a:t>
            </a:r>
            <a:r>
              <a:rPr lang="en-GB" sz="2400" smtClean="0">
                <a:latin typeface="Arial" charset="0"/>
                <a:cs typeface="Arial" charset="0"/>
              </a:rPr>
              <a:t>of the project against the model.</a:t>
            </a:r>
          </a:p>
          <a:p>
            <a:pPr marL="990600" lvl="1" indent="-533400" eaLnBrk="1" hangingPunct="1">
              <a:buFont typeface="Arial" charset="0"/>
              <a:buAutoNum type="arabicPeriod"/>
            </a:pPr>
            <a:r>
              <a:rPr lang="en-GB" sz="2400">
                <a:latin typeface="Arial" charset="0"/>
                <a:cs typeface="Arial" charset="0"/>
              </a:rPr>
              <a:t>D</a:t>
            </a:r>
            <a:r>
              <a:rPr lang="en-GB" sz="2400" smtClean="0">
                <a:latin typeface="Arial" charset="0"/>
                <a:cs typeface="Arial" charset="0"/>
              </a:rPr>
              <a:t>ependency </a:t>
            </a:r>
            <a:r>
              <a:rPr lang="en-GB" sz="2400" smtClean="0">
                <a:latin typeface="Arial" charset="0"/>
                <a:cs typeface="Arial" charset="0"/>
              </a:rPr>
              <a:t>factors between pairs of activities are modelled via </a:t>
            </a:r>
            <a:r>
              <a:rPr lang="en-GB" sz="2400" b="1" smtClean="0">
                <a:latin typeface="Arial" charset="0"/>
                <a:cs typeface="Arial" charset="0"/>
              </a:rPr>
              <a:t>simple correlation functions</a:t>
            </a:r>
            <a:r>
              <a:rPr lang="en-GB" sz="2400" smtClean="0">
                <a:latin typeface="Arial" charset="0"/>
                <a:cs typeface="Arial" charset="0"/>
              </a:rPr>
              <a:t>.</a:t>
            </a:r>
            <a:endParaRPr lang="en-GB" sz="2400" smtClean="0">
              <a:latin typeface="Arial" charset="0"/>
              <a:cs typeface="Arial" charset="0"/>
            </a:endParaRPr>
          </a:p>
          <a:p>
            <a:pPr marL="990600" lvl="1" indent="-533400" eaLnBrk="1" hangingPunct="1">
              <a:buFont typeface="Arial" charset="0"/>
              <a:buAutoNum type="arabicPeriod"/>
            </a:pPr>
            <a:r>
              <a:rPr lang="en-GB" sz="2400" smtClean="0">
                <a:latin typeface="Arial" charset="0"/>
                <a:cs typeface="Arial" charset="0"/>
              </a:rPr>
              <a:t>It doesn’t help us to identify the key </a:t>
            </a:r>
            <a:r>
              <a:rPr lang="en-GB" sz="2400" b="1" smtClean="0">
                <a:latin typeface="Arial" charset="0"/>
                <a:cs typeface="Arial" charset="0"/>
              </a:rPr>
              <a:t>differences of opinion </a:t>
            </a:r>
            <a:r>
              <a:rPr lang="en-GB" sz="2400" smtClean="0">
                <a:latin typeface="Arial" charset="0"/>
                <a:cs typeface="Arial" charset="0"/>
              </a:rPr>
              <a:t>that </a:t>
            </a:r>
            <a:r>
              <a:rPr lang="en-GB" sz="2400" smtClean="0">
                <a:latin typeface="Arial" charset="0"/>
                <a:cs typeface="Arial" charset="0"/>
              </a:rPr>
              <a:t>could </a:t>
            </a:r>
            <a:r>
              <a:rPr lang="en-GB" sz="2400" b="1" smtClean="0">
                <a:latin typeface="Arial" charset="0"/>
                <a:cs typeface="Arial" charset="0"/>
              </a:rPr>
              <a:t>affect the programme’s future performance</a:t>
            </a:r>
            <a:r>
              <a:rPr lang="en-GB" sz="2400" smtClean="0">
                <a:latin typeface="Arial" charset="0"/>
                <a:cs typeface="Arial" charset="0"/>
              </a:rPr>
              <a:t>.</a:t>
            </a:r>
          </a:p>
        </p:txBody>
      </p:sp>
      <p:sp>
        <p:nvSpPr>
          <p:cNvPr id="33794" name="Title 2"/>
          <p:cNvSpPr>
            <a:spLocks noGrp="1"/>
          </p:cNvSpPr>
          <p:nvPr>
            <p:ph type="ctrTitle" idx="4294967295"/>
          </p:nvPr>
        </p:nvSpPr>
        <p:spPr bwMode="auto">
          <a:xfrm>
            <a:off x="468313" y="404813"/>
            <a:ext cx="7056437" cy="720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sz="3200" smtClean="0">
                <a:latin typeface="Arial" charset="0"/>
                <a:cs typeface="Arial" charset="0"/>
              </a:rPr>
              <a:t>Concerns about th</a:t>
            </a:r>
            <a:r>
              <a:rPr lang="en-GB" sz="3200" smtClean="0">
                <a:latin typeface="Arial" charset="0"/>
                <a:cs typeface="Arial" charset="0"/>
              </a:rPr>
              <a:t>e method</a:t>
            </a:r>
            <a:endParaRPr lang="en-GB" sz="3200" smtClean="0">
              <a:latin typeface="Arial" charset="0"/>
              <a:cs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D035A-E8CA-4D43-A298-6AE522C60AED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Content Placeholder 1"/>
          <p:cNvSpPr>
            <a:spLocks noGrp="1"/>
          </p:cNvSpPr>
          <p:nvPr>
            <p:ph idx="4294967295"/>
          </p:nvPr>
        </p:nvSpPr>
        <p:spPr>
          <a:xfrm>
            <a:off x="468313" y="1484313"/>
            <a:ext cx="8229600" cy="4745915"/>
          </a:xfrm>
        </p:spPr>
        <p:txBody>
          <a:bodyPr>
            <a:spAutoFit/>
          </a:bodyPr>
          <a:lstStyle/>
          <a:p>
            <a:pPr eaLnBrk="1" hangingPunct="1"/>
            <a:r>
              <a:rPr lang="en-GB" sz="2600" smtClean="0">
                <a:latin typeface="Arial" charset="0"/>
                <a:cs typeface="Arial" charset="0"/>
              </a:rPr>
              <a:t>Sometimes, the analyst has to </a:t>
            </a:r>
            <a:r>
              <a:rPr lang="en-GB" sz="2600" b="1" smtClean="0">
                <a:latin typeface="Arial" charset="0"/>
                <a:cs typeface="Arial" charset="0"/>
              </a:rPr>
              <a:t>assertively intervene </a:t>
            </a:r>
            <a:r>
              <a:rPr lang="en-GB" sz="2600" smtClean="0">
                <a:latin typeface="Arial" charset="0"/>
                <a:cs typeface="Arial" charset="0"/>
              </a:rPr>
              <a:t>in </a:t>
            </a:r>
            <a:r>
              <a:rPr lang="en-GB" sz="2600" smtClean="0">
                <a:latin typeface="Arial" charset="0"/>
                <a:cs typeface="Arial" charset="0"/>
              </a:rPr>
              <a:t>the process.</a:t>
            </a:r>
            <a:endParaRPr lang="en-GB" sz="26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600" smtClean="0">
                <a:latin typeface="Arial" charset="0"/>
                <a:cs typeface="Arial" charset="0"/>
              </a:rPr>
              <a:t>This might involve reminding the experts and decision makers about the problem of ‘</a:t>
            </a:r>
            <a:r>
              <a:rPr lang="en-GB" sz="2600" b="1" smtClean="0">
                <a:latin typeface="Arial" charset="0"/>
                <a:cs typeface="Arial" charset="0"/>
              </a:rPr>
              <a:t>unknown knowns</a:t>
            </a:r>
            <a:r>
              <a:rPr lang="en-GB" sz="2600" smtClean="0">
                <a:latin typeface="Arial" charset="0"/>
                <a:cs typeface="Arial" charset="0"/>
              </a:rPr>
              <a:t>’ and how we are all susceptible to them.</a:t>
            </a:r>
          </a:p>
          <a:p>
            <a:pPr eaLnBrk="1" hangingPunct="1"/>
            <a:r>
              <a:rPr lang="en-GB" sz="2600" smtClean="0">
                <a:latin typeface="Arial" charset="0"/>
                <a:cs typeface="Arial" charset="0"/>
              </a:rPr>
              <a:t>Keep good </a:t>
            </a:r>
            <a:r>
              <a:rPr lang="en-GB" sz="2600" b="1" smtClean="0">
                <a:latin typeface="Arial" charset="0"/>
                <a:cs typeface="Arial" charset="0"/>
              </a:rPr>
              <a:t>records of </a:t>
            </a:r>
            <a:r>
              <a:rPr lang="en-GB" sz="2600" b="1" smtClean="0">
                <a:latin typeface="Arial" charset="0"/>
                <a:cs typeface="Arial" charset="0"/>
              </a:rPr>
              <a:t>the </a:t>
            </a:r>
            <a:r>
              <a:rPr lang="en-GB" sz="2600" b="1" smtClean="0">
                <a:latin typeface="Arial" charset="0"/>
                <a:cs typeface="Arial" charset="0"/>
              </a:rPr>
              <a:t>pre-mortems</a:t>
            </a:r>
            <a:r>
              <a:rPr lang="en-GB" sz="2600" smtClean="0">
                <a:latin typeface="Arial" charset="0"/>
                <a:cs typeface="Arial" charset="0"/>
              </a:rPr>
              <a:t>.</a:t>
            </a:r>
            <a:endParaRPr lang="en-GB" sz="26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600" smtClean="0">
                <a:latin typeface="Arial" charset="0"/>
                <a:cs typeface="Arial" charset="0"/>
              </a:rPr>
              <a:t>Keep good </a:t>
            </a:r>
            <a:r>
              <a:rPr lang="en-GB" sz="2600" b="1" smtClean="0">
                <a:latin typeface="Arial" charset="0"/>
                <a:cs typeface="Arial" charset="0"/>
              </a:rPr>
              <a:t>records of </a:t>
            </a:r>
            <a:r>
              <a:rPr lang="en-GB" sz="2600" b="1" smtClean="0">
                <a:latin typeface="Arial" charset="0"/>
                <a:cs typeface="Arial" charset="0"/>
              </a:rPr>
              <a:t>the previous iterations’ </a:t>
            </a:r>
            <a:r>
              <a:rPr lang="en-GB" sz="2600" b="1" smtClean="0">
                <a:latin typeface="Arial" charset="0"/>
                <a:cs typeface="Arial" charset="0"/>
              </a:rPr>
              <a:t>outputs</a:t>
            </a:r>
            <a:r>
              <a:rPr lang="en-GB" sz="2600" smtClean="0">
                <a:latin typeface="Arial" charset="0"/>
                <a:cs typeface="Arial" charset="0"/>
              </a:rPr>
              <a:t>.</a:t>
            </a:r>
            <a:endParaRPr lang="en-GB" sz="26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600" smtClean="0">
                <a:latin typeface="Arial" charset="0"/>
                <a:cs typeface="Arial" charset="0"/>
              </a:rPr>
              <a:t>There is no panacea to this problem, but it should at least be </a:t>
            </a:r>
            <a:r>
              <a:rPr lang="en-GB" sz="2600" b="1" smtClean="0">
                <a:latin typeface="Arial" charset="0"/>
                <a:cs typeface="Arial" charset="0"/>
              </a:rPr>
              <a:t>talked about </a:t>
            </a:r>
            <a:r>
              <a:rPr lang="en-GB" sz="2600" smtClean="0">
                <a:latin typeface="Arial" charset="0"/>
                <a:cs typeface="Arial" charset="0"/>
              </a:rPr>
              <a:t>to try to minimise it.</a:t>
            </a:r>
          </a:p>
          <a:p>
            <a:pPr eaLnBrk="1" hangingPunct="1"/>
            <a:endParaRPr lang="en-GB" sz="1800" smtClean="0">
              <a:latin typeface="Arial" charset="0"/>
              <a:cs typeface="Arial" charset="0"/>
            </a:endParaRPr>
          </a:p>
        </p:txBody>
      </p:sp>
      <p:sp>
        <p:nvSpPr>
          <p:cNvPr id="34818" name="Title 2"/>
          <p:cNvSpPr>
            <a:spLocks noGrp="1"/>
          </p:cNvSpPr>
          <p:nvPr>
            <p:ph type="ctrTitle" idx="4294967295"/>
          </p:nvPr>
        </p:nvSpPr>
        <p:spPr bwMode="auto">
          <a:xfrm>
            <a:off x="468313" y="404813"/>
            <a:ext cx="7056437" cy="720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sz="3200" smtClean="0">
                <a:latin typeface="Arial" charset="0"/>
                <a:cs typeface="Arial" charset="0"/>
              </a:rPr>
              <a:t>1. Reducing iteration bias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D035A-E8CA-4D43-A298-6AE522C60AED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Content Placeholder 1"/>
          <p:cNvSpPr>
            <a:spLocks noGrp="1"/>
          </p:cNvSpPr>
          <p:nvPr>
            <p:ph idx="4294967295"/>
          </p:nvPr>
        </p:nvSpPr>
        <p:spPr>
          <a:xfrm>
            <a:off x="468313" y="1484313"/>
            <a:ext cx="8229600" cy="5349157"/>
          </a:xfrm>
        </p:spPr>
        <p:txBody>
          <a:bodyPr>
            <a:spAutoFit/>
          </a:bodyPr>
          <a:lstStyle/>
          <a:p>
            <a:pPr eaLnBrk="1" hangingPunct="1"/>
            <a:r>
              <a:rPr lang="en-GB" sz="2500" smtClean="0">
                <a:latin typeface="Arial" charset="0"/>
                <a:cs typeface="Arial" charset="0"/>
              </a:rPr>
              <a:t>S</a:t>
            </a:r>
            <a:r>
              <a:rPr lang="en-GB" sz="2500" smtClean="0">
                <a:latin typeface="Arial" charset="0"/>
                <a:cs typeface="Arial" charset="0"/>
              </a:rPr>
              <a:t>tart </a:t>
            </a:r>
            <a:r>
              <a:rPr lang="en-GB" sz="2500" smtClean="0">
                <a:latin typeface="Arial" charset="0"/>
                <a:cs typeface="Arial" charset="0"/>
              </a:rPr>
              <a:t>from the ‘top down’ – where the top is the </a:t>
            </a:r>
            <a:r>
              <a:rPr lang="en-GB" sz="2500" b="1" smtClean="0">
                <a:latin typeface="Arial" charset="0"/>
                <a:cs typeface="Arial" charset="0"/>
              </a:rPr>
              <a:t>very top of the business</a:t>
            </a:r>
            <a:r>
              <a:rPr lang="en-GB" sz="2500" smtClean="0">
                <a:latin typeface="Arial" charset="0"/>
                <a:cs typeface="Arial" charset="0"/>
              </a:rPr>
              <a:t>.</a:t>
            </a:r>
          </a:p>
          <a:p>
            <a:pPr eaLnBrk="1" hangingPunct="1"/>
            <a:r>
              <a:rPr lang="en-GB" sz="2500" smtClean="0">
                <a:latin typeface="Arial" charset="0"/>
                <a:cs typeface="Arial" charset="0"/>
              </a:rPr>
              <a:t>For SL, this is called the ‘</a:t>
            </a:r>
            <a:r>
              <a:rPr lang="en-GB" sz="2500" b="1" smtClean="0">
                <a:latin typeface="Arial" charset="0"/>
                <a:cs typeface="Arial" charset="0"/>
              </a:rPr>
              <a:t>nuclear provision’ estimate </a:t>
            </a:r>
            <a:r>
              <a:rPr lang="en-GB" sz="2500" smtClean="0">
                <a:latin typeface="Arial" charset="0"/>
                <a:cs typeface="Arial" charset="0"/>
              </a:rPr>
              <a:t>– it is the total estimated duration and cost of closing the site (currently </a:t>
            </a:r>
            <a:r>
              <a:rPr lang="en-GB" sz="2500" smtClean="0">
                <a:latin typeface="Arial" charset="0"/>
                <a:cs typeface="Arial" charset="0"/>
              </a:rPr>
              <a:t>105 years</a:t>
            </a:r>
            <a:r>
              <a:rPr lang="en-GB" sz="2500" smtClean="0">
                <a:latin typeface="Arial" charset="0"/>
                <a:cs typeface="Arial" charset="0"/>
              </a:rPr>
              <a:t> </a:t>
            </a:r>
            <a:r>
              <a:rPr lang="en-GB" sz="2500" smtClean="0">
                <a:latin typeface="Arial" charset="0"/>
                <a:cs typeface="Arial" charset="0"/>
              </a:rPr>
              <a:t>and £</a:t>
            </a:r>
            <a:r>
              <a:rPr lang="en-GB" sz="2500" smtClean="0">
                <a:latin typeface="Arial" charset="0"/>
                <a:cs typeface="Arial" charset="0"/>
              </a:rPr>
              <a:t>50bn).</a:t>
            </a:r>
            <a:endParaRPr lang="en-GB" sz="25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500" smtClean="0">
                <a:latin typeface="Arial" charset="0"/>
                <a:cs typeface="Arial" charset="0"/>
              </a:rPr>
              <a:t>This way, </a:t>
            </a:r>
            <a:r>
              <a:rPr lang="en-GB" sz="2500" b="1" smtClean="0">
                <a:latin typeface="Arial" charset="0"/>
                <a:cs typeface="Arial" charset="0"/>
              </a:rPr>
              <a:t>every major </a:t>
            </a:r>
            <a:r>
              <a:rPr lang="en-GB" sz="2500" b="1" smtClean="0">
                <a:latin typeface="Arial" charset="0"/>
                <a:cs typeface="Arial" charset="0"/>
              </a:rPr>
              <a:t>programme </a:t>
            </a:r>
            <a:r>
              <a:rPr lang="en-GB" sz="2500" smtClean="0">
                <a:latin typeface="Arial" charset="0"/>
                <a:cs typeface="Arial" charset="0"/>
              </a:rPr>
              <a:t>will have the new method applied to it during the </a:t>
            </a:r>
            <a:r>
              <a:rPr lang="en-GB" sz="2500" b="1" smtClean="0">
                <a:latin typeface="Arial" charset="0"/>
                <a:cs typeface="Arial" charset="0"/>
              </a:rPr>
              <a:t>same process</a:t>
            </a:r>
            <a:r>
              <a:rPr lang="en-GB" sz="2500" smtClean="0">
                <a:latin typeface="Arial" charset="0"/>
                <a:cs typeface="Arial" charset="0"/>
              </a:rPr>
              <a:t>.</a:t>
            </a:r>
          </a:p>
          <a:p>
            <a:pPr eaLnBrk="1" hangingPunct="1"/>
            <a:r>
              <a:rPr lang="en-GB" sz="2500" smtClean="0">
                <a:latin typeface="Arial" charset="0"/>
                <a:cs typeface="Arial" charset="0"/>
              </a:rPr>
              <a:t>In the meantime, steps need to be taken to make sure that stakeholders and decision makers are </a:t>
            </a:r>
            <a:r>
              <a:rPr lang="en-GB" sz="2500" b="1" smtClean="0">
                <a:latin typeface="Arial" charset="0"/>
                <a:cs typeface="Arial" charset="0"/>
              </a:rPr>
              <a:t>properly informed of the </a:t>
            </a:r>
            <a:r>
              <a:rPr lang="en-GB" sz="2500" b="1" smtClean="0">
                <a:latin typeface="Arial" charset="0"/>
                <a:cs typeface="Arial" charset="0"/>
              </a:rPr>
              <a:t>method</a:t>
            </a:r>
            <a:r>
              <a:rPr lang="en-GB" sz="2500">
                <a:latin typeface="Arial" charset="0"/>
                <a:cs typeface="Arial" charset="0"/>
              </a:rPr>
              <a:t>.</a:t>
            </a:r>
            <a:endParaRPr lang="en-GB" sz="25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500">
                <a:latin typeface="Arial" charset="0"/>
                <a:cs typeface="Arial" charset="0"/>
              </a:rPr>
              <a:t>A</a:t>
            </a:r>
            <a:r>
              <a:rPr lang="en-GB" sz="2500" smtClean="0">
                <a:latin typeface="Arial" charset="0"/>
                <a:cs typeface="Arial" charset="0"/>
              </a:rPr>
              <a:t>nd </a:t>
            </a:r>
            <a:r>
              <a:rPr lang="en-GB" sz="2500" smtClean="0">
                <a:latin typeface="Arial" charset="0"/>
                <a:cs typeface="Arial" charset="0"/>
              </a:rPr>
              <a:t>how their uninformed reactions to it could end up </a:t>
            </a:r>
            <a:r>
              <a:rPr lang="en-GB" sz="2500" b="1" smtClean="0">
                <a:latin typeface="Arial" charset="0"/>
                <a:cs typeface="Arial" charset="0"/>
              </a:rPr>
              <a:t>causing extra problems and overspends later on</a:t>
            </a:r>
            <a:r>
              <a:rPr lang="en-GB" sz="2500" smtClean="0">
                <a:latin typeface="Arial" charset="0"/>
                <a:cs typeface="Arial" charset="0"/>
              </a:rPr>
              <a:t>.</a:t>
            </a:r>
          </a:p>
          <a:p>
            <a:pPr eaLnBrk="1" hangingPunct="1"/>
            <a:endParaRPr lang="en-GB" sz="1800" smtClean="0">
              <a:latin typeface="Arial" charset="0"/>
              <a:cs typeface="Arial" charset="0"/>
            </a:endParaRPr>
          </a:p>
        </p:txBody>
      </p:sp>
      <p:sp>
        <p:nvSpPr>
          <p:cNvPr id="52227" name="Title 2"/>
          <p:cNvSpPr>
            <a:spLocks noGrp="1"/>
          </p:cNvSpPr>
          <p:nvPr>
            <p:ph type="ctrTitle" idx="4294967295"/>
          </p:nvPr>
        </p:nvSpPr>
        <p:spPr bwMode="auto">
          <a:xfrm>
            <a:off x="468313" y="404813"/>
            <a:ext cx="7056437" cy="720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sz="3200" smtClean="0">
                <a:latin typeface="Arial" charset="0"/>
                <a:cs typeface="Arial" charset="0"/>
              </a:rPr>
              <a:t>2. Reducing spurious comparisons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5C0E35-CA1E-4393-95B5-99211C05709D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Content Placeholder 1"/>
          <p:cNvSpPr>
            <a:spLocks noGrp="1"/>
          </p:cNvSpPr>
          <p:nvPr>
            <p:ph idx="4294967295"/>
          </p:nvPr>
        </p:nvSpPr>
        <p:spPr>
          <a:xfrm>
            <a:off x="468313" y="1484313"/>
            <a:ext cx="8229600" cy="5213735"/>
          </a:xfrm>
        </p:spPr>
        <p:txBody>
          <a:bodyPr>
            <a:spAutoFit/>
          </a:bodyPr>
          <a:lstStyle/>
          <a:p>
            <a:pPr eaLnBrk="1" hangingPunct="1"/>
            <a:r>
              <a:rPr lang="en-GB" sz="2600" smtClean="0">
                <a:latin typeface="Arial" charset="0"/>
                <a:cs typeface="Arial" charset="0"/>
              </a:rPr>
              <a:t>Our </a:t>
            </a:r>
            <a:r>
              <a:rPr lang="en-GB" sz="2600" smtClean="0">
                <a:latin typeface="Arial" charset="0"/>
                <a:cs typeface="Arial" charset="0"/>
              </a:rPr>
              <a:t>model software can </a:t>
            </a:r>
            <a:r>
              <a:rPr lang="en-GB" sz="2600" smtClean="0">
                <a:latin typeface="Arial" charset="0"/>
                <a:cs typeface="Arial" charset="0"/>
              </a:rPr>
              <a:t>give </a:t>
            </a:r>
            <a:r>
              <a:rPr lang="en-GB" sz="2600" smtClean="0">
                <a:latin typeface="Arial" charset="0"/>
                <a:cs typeface="Arial" charset="0"/>
              </a:rPr>
              <a:t>a </a:t>
            </a:r>
            <a:r>
              <a:rPr lang="en-GB" sz="2600" b="1" smtClean="0">
                <a:latin typeface="Arial" charset="0"/>
                <a:cs typeface="Arial" charset="0"/>
              </a:rPr>
              <a:t>monthly breakdown </a:t>
            </a:r>
            <a:r>
              <a:rPr lang="en-GB" sz="2600" smtClean="0">
                <a:latin typeface="Arial" charset="0"/>
                <a:cs typeface="Arial" charset="0"/>
              </a:rPr>
              <a:t>of future spends in terms of probability distributions.</a:t>
            </a:r>
          </a:p>
          <a:p>
            <a:pPr eaLnBrk="1" hangingPunct="1"/>
            <a:r>
              <a:rPr lang="en-GB" sz="2600" smtClean="0">
                <a:latin typeface="Arial" charset="0"/>
                <a:cs typeface="Arial" charset="0"/>
              </a:rPr>
              <a:t>In principle, we could </a:t>
            </a:r>
            <a:r>
              <a:rPr lang="en-GB" sz="2600" b="1" smtClean="0">
                <a:latin typeface="Arial" charset="0"/>
                <a:cs typeface="Arial" charset="0"/>
              </a:rPr>
              <a:t>compare</a:t>
            </a:r>
            <a:r>
              <a:rPr lang="en-GB" sz="2600" smtClean="0">
                <a:latin typeface="Arial" charset="0"/>
                <a:cs typeface="Arial" charset="0"/>
              </a:rPr>
              <a:t> a programme’s Actual Costs (AC) and Earned Value (EV) against each </a:t>
            </a:r>
            <a:r>
              <a:rPr lang="en-GB" sz="2600" smtClean="0">
                <a:latin typeface="Arial" charset="0"/>
                <a:cs typeface="Arial" charset="0"/>
              </a:rPr>
              <a:t>month’s distributions</a:t>
            </a:r>
            <a:r>
              <a:rPr lang="en-GB" sz="2600" smtClean="0">
                <a:latin typeface="Arial" charset="0"/>
                <a:cs typeface="Arial" charset="0"/>
              </a:rPr>
              <a:t>.</a:t>
            </a:r>
          </a:p>
          <a:p>
            <a:pPr eaLnBrk="1" hangingPunct="1"/>
            <a:r>
              <a:rPr lang="en-GB" sz="2600" smtClean="0">
                <a:latin typeface="Arial" charset="0"/>
                <a:cs typeface="Arial" charset="0"/>
              </a:rPr>
              <a:t>This could be done via </a:t>
            </a:r>
            <a:r>
              <a:rPr lang="en-GB" sz="2600" b="1" smtClean="0">
                <a:latin typeface="Arial" charset="0"/>
                <a:cs typeface="Arial" charset="0"/>
              </a:rPr>
              <a:t>Classical </a:t>
            </a:r>
            <a:r>
              <a:rPr lang="en-GB" sz="2600" b="1" smtClean="0">
                <a:latin typeface="Arial" charset="0"/>
                <a:cs typeface="Arial" charset="0"/>
              </a:rPr>
              <a:t>(Cooke’s) </a:t>
            </a:r>
            <a:r>
              <a:rPr lang="en-GB" sz="2600" smtClean="0">
                <a:latin typeface="Arial" charset="0"/>
                <a:cs typeface="Arial" charset="0"/>
              </a:rPr>
              <a:t>techniques</a:t>
            </a:r>
            <a:r>
              <a:rPr lang="en-GB" sz="2600" smtClean="0">
                <a:latin typeface="Arial" charset="0"/>
                <a:cs typeface="Arial" charset="0"/>
              </a:rPr>
              <a:t>.</a:t>
            </a:r>
          </a:p>
          <a:p>
            <a:pPr eaLnBrk="1" hangingPunct="1"/>
            <a:r>
              <a:rPr lang="en-GB" sz="2600" smtClean="0">
                <a:latin typeface="Arial" charset="0"/>
                <a:cs typeface="Arial" charset="0"/>
              </a:rPr>
              <a:t>For example, a number of month’s worth of AC and EV data could be used as </a:t>
            </a:r>
            <a:r>
              <a:rPr lang="en-GB" sz="2600" b="1" smtClean="0">
                <a:latin typeface="Arial" charset="0"/>
                <a:cs typeface="Arial" charset="0"/>
              </a:rPr>
              <a:t>realisations</a:t>
            </a:r>
            <a:r>
              <a:rPr lang="en-GB" sz="2600" smtClean="0">
                <a:latin typeface="Arial" charset="0"/>
                <a:cs typeface="Arial" charset="0"/>
              </a:rPr>
              <a:t> to compare against the probability distributions.</a:t>
            </a:r>
          </a:p>
          <a:p>
            <a:pPr eaLnBrk="1" hangingPunct="1"/>
            <a:r>
              <a:rPr lang="en-GB" sz="2600" smtClean="0">
                <a:latin typeface="Arial" charset="0"/>
                <a:cs typeface="Arial" charset="0"/>
              </a:rPr>
              <a:t>These comparisons could help us to get an idea of how </a:t>
            </a:r>
            <a:r>
              <a:rPr lang="en-GB" sz="2600" b="1" smtClean="0">
                <a:latin typeface="Arial" charset="0"/>
                <a:cs typeface="Arial" charset="0"/>
              </a:rPr>
              <a:t>well </a:t>
            </a:r>
            <a:r>
              <a:rPr lang="en-GB" sz="2600" b="1" smtClean="0">
                <a:latin typeface="Arial" charset="0"/>
                <a:cs typeface="Arial" charset="0"/>
              </a:rPr>
              <a:t>calibrated</a:t>
            </a:r>
            <a:r>
              <a:rPr lang="en-GB" sz="2600" smtClean="0">
                <a:latin typeface="Arial" charset="0"/>
                <a:cs typeface="Arial" charset="0"/>
              </a:rPr>
              <a:t> </a:t>
            </a:r>
            <a:r>
              <a:rPr lang="en-GB" sz="2600" smtClean="0">
                <a:latin typeface="Arial" charset="0"/>
                <a:cs typeface="Arial" charset="0"/>
              </a:rPr>
              <a:t>the model is.</a:t>
            </a:r>
          </a:p>
        </p:txBody>
      </p:sp>
      <p:sp>
        <p:nvSpPr>
          <p:cNvPr id="53251" name="Title 2"/>
          <p:cNvSpPr>
            <a:spLocks noGrp="1"/>
          </p:cNvSpPr>
          <p:nvPr>
            <p:ph type="ctrTitle" idx="4294967295"/>
          </p:nvPr>
        </p:nvSpPr>
        <p:spPr bwMode="auto">
          <a:xfrm>
            <a:off x="468313" y="404813"/>
            <a:ext cx="7056437" cy="720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sz="3200" smtClean="0">
                <a:latin typeface="Arial" charset="0"/>
                <a:cs typeface="Arial" charset="0"/>
              </a:rPr>
              <a:t>3. Empirical checking (I)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5C0E35-CA1E-4393-95B5-99211C05709D}" type="slidenum">
              <a:rPr lang="en-GB" smtClean="0"/>
              <a:pPr>
                <a:defRPr/>
              </a:pPr>
              <a:t>24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Content Placeholder 1"/>
          <p:cNvSpPr>
            <a:spLocks noGrp="1"/>
          </p:cNvSpPr>
          <p:nvPr>
            <p:ph idx="4294967295"/>
          </p:nvPr>
        </p:nvSpPr>
        <p:spPr>
          <a:xfrm>
            <a:off x="468313" y="1484313"/>
            <a:ext cx="8229600" cy="5330690"/>
          </a:xfrm>
        </p:spPr>
        <p:txBody>
          <a:bodyPr>
            <a:spAutoFit/>
          </a:bodyPr>
          <a:lstStyle/>
          <a:p>
            <a:pPr eaLnBrk="1" hangingPunct="1"/>
            <a:r>
              <a:rPr lang="en-GB" sz="2300" smtClean="0">
                <a:latin typeface="Arial" charset="0"/>
                <a:cs typeface="Arial" charset="0"/>
              </a:rPr>
              <a:t>This should be done with caution though – arguably, </a:t>
            </a:r>
            <a:r>
              <a:rPr lang="en-GB" sz="2300" b="1" smtClean="0">
                <a:latin typeface="Arial" charset="0"/>
                <a:cs typeface="Arial" charset="0"/>
              </a:rPr>
              <a:t>the purpose of the analysis is to prove itself wrong, but wrong in the right direction.</a:t>
            </a:r>
          </a:p>
          <a:p>
            <a:pPr eaLnBrk="1" hangingPunct="1"/>
            <a:r>
              <a:rPr lang="en-GB" sz="2300" smtClean="0">
                <a:latin typeface="Arial" charset="0"/>
                <a:cs typeface="Arial" charset="0"/>
              </a:rPr>
              <a:t>We also need to be cautious about using </a:t>
            </a:r>
            <a:r>
              <a:rPr lang="en-GB" sz="2300" b="1" smtClean="0">
                <a:latin typeface="Arial" charset="0"/>
                <a:cs typeface="Arial" charset="0"/>
              </a:rPr>
              <a:t>EV</a:t>
            </a:r>
            <a:r>
              <a:rPr lang="en-GB" sz="2300" smtClean="0">
                <a:latin typeface="Arial" charset="0"/>
                <a:cs typeface="Arial" charset="0"/>
              </a:rPr>
              <a:t> as a performance measure.</a:t>
            </a:r>
          </a:p>
          <a:p>
            <a:pPr lvl="1" eaLnBrk="1" hangingPunct="1"/>
            <a:r>
              <a:rPr lang="en-GB" sz="2300" smtClean="0">
                <a:latin typeface="Arial" charset="0"/>
                <a:cs typeface="Arial" charset="0"/>
              </a:rPr>
              <a:t>Its related Schedule Performance Index (SPI=EV/Planned Cost) </a:t>
            </a:r>
            <a:r>
              <a:rPr lang="en-GB" sz="2300" b="1" smtClean="0">
                <a:latin typeface="Arial" charset="0"/>
                <a:cs typeface="Arial" charset="0"/>
              </a:rPr>
              <a:t>always equals 1 for completed </a:t>
            </a:r>
            <a:r>
              <a:rPr lang="en-GB" sz="2300" b="1" smtClean="0">
                <a:latin typeface="Arial" charset="0"/>
                <a:cs typeface="Arial" charset="0"/>
              </a:rPr>
              <a:t>programmes</a:t>
            </a:r>
            <a:r>
              <a:rPr lang="en-GB" sz="2300" smtClean="0">
                <a:latin typeface="Arial" charset="0"/>
                <a:cs typeface="Arial" charset="0"/>
              </a:rPr>
              <a:t>, </a:t>
            </a:r>
            <a:r>
              <a:rPr lang="en-GB" sz="2300" smtClean="0">
                <a:latin typeface="Arial" charset="0"/>
                <a:cs typeface="Arial" charset="0"/>
              </a:rPr>
              <a:t>no matter how early or late they finished.</a:t>
            </a:r>
          </a:p>
          <a:p>
            <a:pPr lvl="1" eaLnBrk="1" hangingPunct="1"/>
            <a:r>
              <a:rPr lang="en-GB" sz="2300" smtClean="0">
                <a:latin typeface="Arial" charset="0"/>
                <a:cs typeface="Arial" charset="0"/>
              </a:rPr>
              <a:t>The people giving percentage completion data are usually </a:t>
            </a:r>
            <a:r>
              <a:rPr lang="en-GB" sz="2300" b="1" smtClean="0">
                <a:latin typeface="Arial" charset="0"/>
                <a:cs typeface="Arial" charset="0"/>
              </a:rPr>
              <a:t>incentivised to over-estimate it</a:t>
            </a:r>
            <a:r>
              <a:rPr lang="en-GB" sz="2300" smtClean="0">
                <a:latin typeface="Arial" charset="0"/>
                <a:cs typeface="Arial" charset="0"/>
              </a:rPr>
              <a:t>.</a:t>
            </a:r>
          </a:p>
          <a:p>
            <a:pPr eaLnBrk="1" hangingPunct="1"/>
            <a:r>
              <a:rPr lang="en-GB" sz="2300" smtClean="0">
                <a:latin typeface="Arial" charset="0"/>
                <a:cs typeface="Arial" charset="0"/>
              </a:rPr>
              <a:t>Bayesian techniques could be used to use AC and EV to </a:t>
            </a:r>
            <a:r>
              <a:rPr lang="en-GB" sz="2300" b="1" smtClean="0">
                <a:latin typeface="Arial" charset="0"/>
                <a:cs typeface="Arial" charset="0"/>
              </a:rPr>
              <a:t>update</a:t>
            </a:r>
            <a:r>
              <a:rPr lang="en-GB" sz="2300" smtClean="0">
                <a:latin typeface="Arial" charset="0"/>
                <a:cs typeface="Arial" charset="0"/>
              </a:rPr>
              <a:t> the model’s set of prior distributions to give more accurate posteriors.</a:t>
            </a:r>
          </a:p>
        </p:txBody>
      </p:sp>
      <p:sp>
        <p:nvSpPr>
          <p:cNvPr id="62467" name="Title 2"/>
          <p:cNvSpPr>
            <a:spLocks noGrp="1"/>
          </p:cNvSpPr>
          <p:nvPr>
            <p:ph type="ctrTitle" idx="4294967295"/>
          </p:nvPr>
        </p:nvSpPr>
        <p:spPr bwMode="auto">
          <a:xfrm>
            <a:off x="468313" y="404813"/>
            <a:ext cx="7056437" cy="720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sz="3200" smtClean="0">
                <a:latin typeface="Arial" charset="0"/>
                <a:cs typeface="Arial" charset="0"/>
              </a:rPr>
              <a:t>3. Empirical checking (II)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5C0E35-CA1E-4393-95B5-99211C05709D}" type="slidenum">
              <a:rPr lang="en-GB" smtClean="0"/>
              <a:pPr>
                <a:defRPr/>
              </a:pPr>
              <a:t>25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Content Placeholder 1"/>
          <p:cNvSpPr>
            <a:spLocks noGrp="1"/>
          </p:cNvSpPr>
          <p:nvPr>
            <p:ph idx="4294967295"/>
          </p:nvPr>
        </p:nvSpPr>
        <p:spPr>
          <a:xfrm>
            <a:off x="468313" y="1484313"/>
            <a:ext cx="8229600" cy="5016758"/>
          </a:xfrm>
        </p:spPr>
        <p:txBody>
          <a:bodyPr>
            <a:spAutoFit/>
          </a:bodyPr>
          <a:lstStyle/>
          <a:p>
            <a:pPr eaLnBrk="1" hangingPunct="1"/>
            <a:r>
              <a:rPr lang="en-GB" sz="2500" smtClean="0">
                <a:latin typeface="Arial" charset="0"/>
                <a:cs typeface="Arial" charset="0"/>
              </a:rPr>
              <a:t>The model software uses a very </a:t>
            </a:r>
            <a:r>
              <a:rPr lang="en-GB" sz="2500" b="1" smtClean="0">
                <a:latin typeface="Arial" charset="0"/>
                <a:cs typeface="Arial" charset="0"/>
              </a:rPr>
              <a:t>simple approach </a:t>
            </a:r>
            <a:r>
              <a:rPr lang="en-GB" sz="2500" smtClean="0">
                <a:latin typeface="Arial" charset="0"/>
                <a:cs typeface="Arial" charset="0"/>
              </a:rPr>
              <a:t>to correlations between activities.</a:t>
            </a:r>
          </a:p>
          <a:p>
            <a:pPr eaLnBrk="1" hangingPunct="1"/>
            <a:r>
              <a:rPr lang="en-GB" sz="2500" smtClean="0">
                <a:latin typeface="Arial" charset="0"/>
                <a:cs typeface="Arial" charset="0"/>
              </a:rPr>
              <a:t>The user chooses two activities, and then applies a </a:t>
            </a:r>
            <a:r>
              <a:rPr lang="en-GB" sz="2500" b="1" smtClean="0">
                <a:latin typeface="Arial" charset="0"/>
                <a:cs typeface="Arial" charset="0"/>
              </a:rPr>
              <a:t>correlation </a:t>
            </a:r>
            <a:r>
              <a:rPr lang="en-GB" sz="2500" b="1" smtClean="0">
                <a:latin typeface="Arial" charset="0"/>
                <a:cs typeface="Arial" charset="0"/>
              </a:rPr>
              <a:t>factor </a:t>
            </a:r>
            <a:r>
              <a:rPr lang="en-GB" sz="2500" smtClean="0">
                <a:latin typeface="Arial" charset="0"/>
                <a:cs typeface="Arial" charset="0"/>
              </a:rPr>
              <a:t>between their duration uncertainty (DU) ranges.</a:t>
            </a:r>
          </a:p>
          <a:p>
            <a:pPr eaLnBrk="1" hangingPunct="1"/>
            <a:r>
              <a:rPr lang="en-GB" sz="2500" smtClean="0">
                <a:latin typeface="Arial" charset="0"/>
                <a:cs typeface="Arial" charset="0"/>
              </a:rPr>
              <a:t>This factor can be between </a:t>
            </a:r>
            <a:r>
              <a:rPr lang="en-GB" sz="2500" b="1" smtClean="0">
                <a:latin typeface="Arial" charset="0"/>
                <a:cs typeface="Arial" charset="0"/>
              </a:rPr>
              <a:t>-100% and +100% </a:t>
            </a:r>
            <a:r>
              <a:rPr lang="en-GB" sz="2500" smtClean="0">
                <a:latin typeface="Arial" charset="0"/>
                <a:cs typeface="Arial" charset="0"/>
              </a:rPr>
              <a:t>(its default value is 0).</a:t>
            </a:r>
          </a:p>
          <a:p>
            <a:pPr eaLnBrk="1" hangingPunct="1"/>
            <a:r>
              <a:rPr lang="en-GB" sz="2500" smtClean="0">
                <a:latin typeface="Arial" charset="0"/>
                <a:cs typeface="Arial" charset="0"/>
              </a:rPr>
              <a:t>The software then </a:t>
            </a:r>
            <a:r>
              <a:rPr lang="en-GB" sz="2500" b="1" smtClean="0">
                <a:latin typeface="Arial" charset="0"/>
                <a:cs typeface="Arial" charset="0"/>
              </a:rPr>
              <a:t>builds a </a:t>
            </a:r>
            <a:r>
              <a:rPr lang="en-GB" sz="2500" b="1" smtClean="0">
                <a:latin typeface="Arial" charset="0"/>
                <a:cs typeface="Arial" charset="0"/>
              </a:rPr>
              <a:t>correlation function (copula) </a:t>
            </a:r>
            <a:r>
              <a:rPr lang="en-GB" sz="2500" smtClean="0">
                <a:latin typeface="Arial" charset="0"/>
                <a:cs typeface="Arial" charset="0"/>
              </a:rPr>
              <a:t>using the activities’ DU ranges and the </a:t>
            </a:r>
            <a:r>
              <a:rPr lang="en-GB" sz="2500" smtClean="0">
                <a:latin typeface="Arial" charset="0"/>
                <a:cs typeface="Arial" charset="0"/>
              </a:rPr>
              <a:t>pairwise factor.</a:t>
            </a:r>
            <a:endParaRPr lang="en-GB" sz="25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500" smtClean="0">
                <a:latin typeface="Arial" charset="0"/>
                <a:cs typeface="Arial" charset="0"/>
              </a:rPr>
              <a:t>This </a:t>
            </a:r>
            <a:r>
              <a:rPr lang="en-GB" sz="2500" b="1" smtClean="0">
                <a:latin typeface="Arial" charset="0"/>
                <a:cs typeface="Arial" charset="0"/>
              </a:rPr>
              <a:t>forces the analyst to use simplistic methods </a:t>
            </a:r>
            <a:r>
              <a:rPr lang="en-GB" sz="2500" smtClean="0">
                <a:latin typeface="Arial" charset="0"/>
                <a:cs typeface="Arial" charset="0"/>
              </a:rPr>
              <a:t>to elicit correlation factors from experts.</a:t>
            </a:r>
          </a:p>
        </p:txBody>
      </p:sp>
      <p:sp>
        <p:nvSpPr>
          <p:cNvPr id="54275" name="Title 2"/>
          <p:cNvSpPr>
            <a:spLocks noGrp="1"/>
          </p:cNvSpPr>
          <p:nvPr>
            <p:ph type="ctrTitle" idx="4294967295"/>
          </p:nvPr>
        </p:nvSpPr>
        <p:spPr bwMode="auto">
          <a:xfrm>
            <a:off x="468313" y="404813"/>
            <a:ext cx="7056437" cy="720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sz="3200" smtClean="0">
                <a:latin typeface="Arial" charset="0"/>
                <a:cs typeface="Arial" charset="0"/>
              </a:rPr>
              <a:t>4. Being dependent on copulas (I)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5C0E35-CA1E-4393-95B5-99211C05709D}" type="slidenum">
              <a:rPr lang="en-GB" smtClean="0"/>
              <a:pPr>
                <a:defRPr/>
              </a:pPr>
              <a:t>26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Content Placeholder 1"/>
          <p:cNvSpPr>
            <a:spLocks noGrp="1"/>
          </p:cNvSpPr>
          <p:nvPr>
            <p:ph idx="4294967295"/>
          </p:nvPr>
        </p:nvSpPr>
        <p:spPr>
          <a:xfrm>
            <a:off x="468313" y="1484313"/>
            <a:ext cx="8229600" cy="5016758"/>
          </a:xfrm>
        </p:spPr>
        <p:txBody>
          <a:bodyPr>
            <a:spAutoFit/>
          </a:bodyPr>
          <a:lstStyle/>
          <a:p>
            <a:pPr eaLnBrk="1" hangingPunct="1"/>
            <a:r>
              <a:rPr lang="en-GB" sz="2500" smtClean="0">
                <a:latin typeface="Arial" charset="0"/>
                <a:cs typeface="Arial" charset="0"/>
              </a:rPr>
              <a:t>The method is quick, but it doesn’t allow the experts to refine the shape of the </a:t>
            </a:r>
            <a:r>
              <a:rPr lang="en-GB" sz="2500" smtClean="0">
                <a:latin typeface="Arial" charset="0"/>
                <a:cs typeface="Arial" charset="0"/>
              </a:rPr>
              <a:t>correlation function (for </a:t>
            </a:r>
            <a:r>
              <a:rPr lang="en-GB" sz="2500" smtClean="0">
                <a:latin typeface="Arial" charset="0"/>
                <a:cs typeface="Arial" charset="0"/>
              </a:rPr>
              <a:t>example, to give it ‘</a:t>
            </a:r>
            <a:r>
              <a:rPr lang="en-GB" sz="2500" b="1" smtClean="0">
                <a:latin typeface="Arial" charset="0"/>
                <a:cs typeface="Arial" charset="0"/>
              </a:rPr>
              <a:t>fatter tails</a:t>
            </a:r>
            <a:r>
              <a:rPr lang="en-GB" sz="2500" smtClean="0">
                <a:latin typeface="Arial" charset="0"/>
                <a:cs typeface="Arial" charset="0"/>
              </a:rPr>
              <a:t>’).</a:t>
            </a:r>
            <a:endParaRPr lang="en-GB" sz="25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500" smtClean="0">
                <a:latin typeface="Arial" charset="0"/>
                <a:cs typeface="Arial" charset="0"/>
              </a:rPr>
              <a:t>It is difficult to ascertain if this is </a:t>
            </a:r>
            <a:r>
              <a:rPr lang="en-GB" sz="2500" b="1" smtClean="0">
                <a:latin typeface="Arial" charset="0"/>
                <a:cs typeface="Arial" charset="0"/>
              </a:rPr>
              <a:t>really a problem </a:t>
            </a:r>
            <a:r>
              <a:rPr lang="en-GB" sz="2500" smtClean="0">
                <a:latin typeface="Arial" charset="0"/>
                <a:cs typeface="Arial" charset="0"/>
              </a:rPr>
              <a:t>or not</a:t>
            </a:r>
            <a:r>
              <a:rPr lang="en-GB" sz="2500" smtClean="0">
                <a:latin typeface="Arial" charset="0"/>
                <a:cs typeface="Arial" charset="0"/>
              </a:rPr>
              <a:t>.</a:t>
            </a:r>
            <a:endParaRPr lang="en-GB" sz="25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500" smtClean="0">
                <a:latin typeface="Arial" charset="0"/>
                <a:cs typeface="Arial" charset="0"/>
              </a:rPr>
              <a:t>We need some kind of </a:t>
            </a:r>
            <a:r>
              <a:rPr lang="en-GB" sz="2500" b="1" smtClean="0">
                <a:latin typeface="Arial" charset="0"/>
                <a:cs typeface="Arial" charset="0"/>
              </a:rPr>
              <a:t>empirical check </a:t>
            </a:r>
            <a:r>
              <a:rPr lang="en-GB" sz="2500" smtClean="0">
                <a:latin typeface="Arial" charset="0"/>
                <a:cs typeface="Arial" charset="0"/>
              </a:rPr>
              <a:t>to compare the model’s output copulas to their measurable equivalents (AC and EV</a:t>
            </a:r>
            <a:r>
              <a:rPr lang="en-GB" sz="2500" smtClean="0">
                <a:latin typeface="Arial" charset="0"/>
                <a:cs typeface="Arial" charset="0"/>
              </a:rPr>
              <a:t>).</a:t>
            </a:r>
            <a:endParaRPr lang="en-GB" sz="25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500" smtClean="0">
                <a:latin typeface="Arial" charset="0"/>
                <a:cs typeface="Arial" charset="0"/>
              </a:rPr>
              <a:t>This would give us an idea of how </a:t>
            </a:r>
            <a:r>
              <a:rPr lang="en-GB" sz="2500" b="1" smtClean="0">
                <a:latin typeface="Arial" charset="0"/>
                <a:cs typeface="Arial" charset="0"/>
              </a:rPr>
              <a:t>realistic</a:t>
            </a:r>
            <a:r>
              <a:rPr lang="en-GB" sz="2500" smtClean="0">
                <a:latin typeface="Arial" charset="0"/>
                <a:cs typeface="Arial" charset="0"/>
              </a:rPr>
              <a:t> the copulas are</a:t>
            </a:r>
            <a:r>
              <a:rPr lang="en-GB" sz="2500" smtClean="0">
                <a:latin typeface="Arial" charset="0"/>
                <a:cs typeface="Arial" charset="0"/>
              </a:rPr>
              <a:t>.</a:t>
            </a:r>
            <a:endParaRPr lang="en-GB" sz="2500">
              <a:latin typeface="Arial" charset="0"/>
              <a:cs typeface="Arial" charset="0"/>
            </a:endParaRPr>
          </a:p>
          <a:p>
            <a:pPr eaLnBrk="1" hangingPunct="1"/>
            <a:r>
              <a:rPr lang="en-GB" sz="2500" smtClean="0">
                <a:latin typeface="Arial" charset="0"/>
                <a:cs typeface="Arial" charset="0"/>
              </a:rPr>
              <a:t>It would also give an idea of the experts’ </a:t>
            </a:r>
            <a:r>
              <a:rPr lang="en-GB" sz="2500" b="1" smtClean="0">
                <a:latin typeface="Arial" charset="0"/>
                <a:cs typeface="Arial" charset="0"/>
              </a:rPr>
              <a:t>judgements</a:t>
            </a:r>
            <a:r>
              <a:rPr lang="en-GB" sz="2500" smtClean="0">
                <a:latin typeface="Arial" charset="0"/>
                <a:cs typeface="Arial" charset="0"/>
              </a:rPr>
              <a:t> of correlation.</a:t>
            </a:r>
            <a:endParaRPr lang="en-GB" sz="2500" smtClean="0">
              <a:latin typeface="Arial" charset="0"/>
              <a:cs typeface="Arial" charset="0"/>
            </a:endParaRPr>
          </a:p>
        </p:txBody>
      </p:sp>
      <p:sp>
        <p:nvSpPr>
          <p:cNvPr id="63491" name="Title 2"/>
          <p:cNvSpPr>
            <a:spLocks noGrp="1"/>
          </p:cNvSpPr>
          <p:nvPr>
            <p:ph type="ctrTitle" idx="4294967295"/>
          </p:nvPr>
        </p:nvSpPr>
        <p:spPr bwMode="auto">
          <a:xfrm>
            <a:off x="468313" y="404813"/>
            <a:ext cx="7056437" cy="720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sz="3200" smtClean="0">
                <a:latin typeface="Arial" charset="0"/>
                <a:cs typeface="Arial" charset="0"/>
              </a:rPr>
              <a:t>4. Being dependent on copulas (II)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5C0E35-CA1E-4393-95B5-99211C05709D}" type="slidenum">
              <a:rPr lang="en-GB" smtClean="0"/>
              <a:pPr>
                <a:defRPr/>
              </a:pPr>
              <a:t>27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Content Placeholder 1"/>
          <p:cNvSpPr>
            <a:spLocks noGrp="1"/>
          </p:cNvSpPr>
          <p:nvPr>
            <p:ph idx="4294967295"/>
          </p:nvPr>
        </p:nvSpPr>
        <p:spPr>
          <a:xfrm>
            <a:off x="468313" y="1484313"/>
            <a:ext cx="8229600" cy="5336846"/>
          </a:xfrm>
        </p:spPr>
        <p:txBody>
          <a:bodyPr>
            <a:spAutoFit/>
          </a:bodyPr>
          <a:lstStyle/>
          <a:p>
            <a:pPr eaLnBrk="1" hangingPunct="1"/>
            <a:r>
              <a:rPr lang="en-GB" sz="2400" smtClean="0">
                <a:latin typeface="Arial" charset="0"/>
                <a:cs typeface="Arial" charset="0"/>
              </a:rPr>
              <a:t>The usual aim of expert elicitation is to obtain individual estimates and then </a:t>
            </a:r>
            <a:r>
              <a:rPr lang="en-GB" sz="2400" b="1" smtClean="0">
                <a:latin typeface="Arial" charset="0"/>
                <a:cs typeface="Arial" charset="0"/>
              </a:rPr>
              <a:t>combine</a:t>
            </a:r>
            <a:r>
              <a:rPr lang="en-GB" sz="2400" smtClean="0">
                <a:latin typeface="Arial" charset="0"/>
                <a:cs typeface="Arial" charset="0"/>
              </a:rPr>
              <a:t> them to give something more accurate</a:t>
            </a:r>
            <a:r>
              <a:rPr lang="en-GB" sz="2400" smtClean="0">
                <a:latin typeface="Arial" charset="0"/>
                <a:cs typeface="Arial" charset="0"/>
              </a:rPr>
              <a:t>.</a:t>
            </a:r>
          </a:p>
          <a:p>
            <a:pPr eaLnBrk="1" hangingPunct="1"/>
            <a:endParaRPr lang="en-GB" sz="24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400" smtClean="0">
                <a:latin typeface="Arial" charset="0"/>
                <a:cs typeface="Arial" charset="0"/>
              </a:rPr>
              <a:t>This technique is obviously </a:t>
            </a:r>
            <a:r>
              <a:rPr lang="en-GB" sz="2400" b="1" smtClean="0">
                <a:latin typeface="Arial" charset="0"/>
                <a:cs typeface="Arial" charset="0"/>
              </a:rPr>
              <a:t>useful</a:t>
            </a:r>
            <a:r>
              <a:rPr lang="en-GB" sz="2400" smtClean="0">
                <a:latin typeface="Arial" charset="0"/>
                <a:cs typeface="Arial" charset="0"/>
              </a:rPr>
              <a:t> to the field of </a:t>
            </a:r>
            <a:r>
              <a:rPr lang="en-GB" sz="2400" smtClean="0">
                <a:latin typeface="Arial" charset="0"/>
                <a:cs typeface="Arial" charset="0"/>
              </a:rPr>
              <a:t>programme estimation.</a:t>
            </a:r>
          </a:p>
          <a:p>
            <a:pPr eaLnBrk="1" hangingPunct="1"/>
            <a:endParaRPr lang="en-GB" sz="24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400" smtClean="0">
                <a:latin typeface="Arial" charset="0"/>
                <a:cs typeface="Arial" charset="0"/>
              </a:rPr>
              <a:t>But given the inherent level of </a:t>
            </a:r>
            <a:r>
              <a:rPr lang="en-GB" sz="2400" b="1" smtClean="0">
                <a:latin typeface="Arial" charset="0"/>
                <a:cs typeface="Arial" charset="0"/>
              </a:rPr>
              <a:t>subjectivity of </a:t>
            </a:r>
            <a:r>
              <a:rPr lang="en-GB" sz="2400" b="1" smtClean="0">
                <a:latin typeface="Arial" charset="0"/>
                <a:cs typeface="Arial" charset="0"/>
              </a:rPr>
              <a:t>programme </a:t>
            </a:r>
            <a:r>
              <a:rPr lang="en-GB" sz="2400" b="1" smtClean="0">
                <a:latin typeface="Arial" charset="0"/>
                <a:cs typeface="Arial" charset="0"/>
              </a:rPr>
              <a:t>performance</a:t>
            </a:r>
            <a:r>
              <a:rPr lang="en-GB" sz="2400" smtClean="0">
                <a:latin typeface="Arial" charset="0"/>
                <a:cs typeface="Arial" charset="0"/>
              </a:rPr>
              <a:t>, it might be more useful to focus on </a:t>
            </a:r>
            <a:r>
              <a:rPr lang="en-GB" sz="2400" b="1" err="1" smtClean="0">
                <a:latin typeface="Arial" charset="0"/>
                <a:cs typeface="Arial" charset="0"/>
              </a:rPr>
              <a:t>dissensus</a:t>
            </a:r>
            <a:r>
              <a:rPr lang="en-GB" sz="2400" smtClean="0">
                <a:latin typeface="Arial" charset="0"/>
                <a:cs typeface="Arial" charset="0"/>
              </a:rPr>
              <a:t> over consensus</a:t>
            </a:r>
            <a:r>
              <a:rPr lang="en-GB" sz="2400" smtClean="0">
                <a:latin typeface="Arial" charset="0"/>
                <a:cs typeface="Arial" charset="0"/>
              </a:rPr>
              <a:t>.</a:t>
            </a:r>
          </a:p>
          <a:p>
            <a:pPr eaLnBrk="1" hangingPunct="1"/>
            <a:endParaRPr lang="en-GB" sz="2400">
              <a:latin typeface="Arial" charset="0"/>
              <a:cs typeface="Arial" charset="0"/>
            </a:endParaRPr>
          </a:p>
          <a:p>
            <a:pPr eaLnBrk="1" hangingPunct="1"/>
            <a:r>
              <a:rPr lang="en-GB" sz="2400" smtClean="0">
                <a:latin typeface="Arial" charset="0"/>
                <a:cs typeface="Arial" charset="0"/>
              </a:rPr>
              <a:t>This would require us to elicit </a:t>
            </a:r>
            <a:r>
              <a:rPr lang="en-GB" sz="2400" b="1" smtClean="0">
                <a:latin typeface="Arial" charset="0"/>
                <a:cs typeface="Arial" charset="0"/>
              </a:rPr>
              <a:t>individual estimates and correlation functions </a:t>
            </a:r>
            <a:r>
              <a:rPr lang="en-GB" sz="2400" smtClean="0">
                <a:latin typeface="Arial" charset="0"/>
                <a:cs typeface="Arial" charset="0"/>
              </a:rPr>
              <a:t>from experts.</a:t>
            </a:r>
            <a:endParaRPr lang="en-GB" sz="2400" smtClean="0">
              <a:latin typeface="Arial" charset="0"/>
              <a:cs typeface="Arial" charset="0"/>
            </a:endParaRPr>
          </a:p>
        </p:txBody>
      </p:sp>
      <p:sp>
        <p:nvSpPr>
          <p:cNvPr id="64515" name="Title 2"/>
          <p:cNvSpPr>
            <a:spLocks noGrp="1"/>
          </p:cNvSpPr>
          <p:nvPr>
            <p:ph type="ctrTitle" idx="4294967295"/>
          </p:nvPr>
        </p:nvSpPr>
        <p:spPr bwMode="auto">
          <a:xfrm>
            <a:off x="468313" y="404813"/>
            <a:ext cx="7056437" cy="720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sz="3200" smtClean="0">
                <a:latin typeface="Arial" charset="0"/>
                <a:cs typeface="Arial" charset="0"/>
              </a:rPr>
              <a:t>5. Making dissensus useful (I)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5C0E35-CA1E-4393-95B5-99211C05709D}" type="slidenum">
              <a:rPr lang="en-GB" smtClean="0"/>
              <a:pPr>
                <a:defRPr/>
              </a:pPr>
              <a:t>28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Content Placeholder 1"/>
          <p:cNvSpPr>
            <a:spLocks noGrp="1"/>
          </p:cNvSpPr>
          <p:nvPr>
            <p:ph idx="4294967295"/>
          </p:nvPr>
        </p:nvSpPr>
        <p:spPr>
          <a:xfrm>
            <a:off x="468313" y="1484313"/>
            <a:ext cx="8229600" cy="5139869"/>
          </a:xfrm>
        </p:spPr>
        <p:txBody>
          <a:bodyPr>
            <a:spAutoFit/>
          </a:bodyPr>
          <a:lstStyle/>
          <a:p>
            <a:pPr eaLnBrk="1" hangingPunct="1"/>
            <a:r>
              <a:rPr lang="en-GB" sz="2000" smtClean="0">
                <a:latin typeface="Arial" charset="0"/>
                <a:cs typeface="Arial" charset="0"/>
              </a:rPr>
              <a:t>Typical examples of </a:t>
            </a:r>
            <a:r>
              <a:rPr lang="en-GB" sz="2000" err="1" smtClean="0">
                <a:latin typeface="Arial" charset="0"/>
                <a:cs typeface="Arial" charset="0"/>
              </a:rPr>
              <a:t>dissensus</a:t>
            </a:r>
            <a:r>
              <a:rPr lang="en-GB" sz="2000" smtClean="0">
                <a:latin typeface="Arial" charset="0"/>
                <a:cs typeface="Arial" charset="0"/>
              </a:rPr>
              <a:t>:</a:t>
            </a:r>
          </a:p>
          <a:p>
            <a:pPr lvl="1" eaLnBrk="1" hangingPunct="1"/>
            <a:r>
              <a:rPr lang="en-GB" sz="2000" b="1" smtClean="0">
                <a:latin typeface="Arial" charset="0"/>
                <a:cs typeface="Arial" charset="0"/>
              </a:rPr>
              <a:t>Construction engineers tend to think that design engineers underestimate </a:t>
            </a:r>
            <a:r>
              <a:rPr lang="en-GB" sz="2000" smtClean="0">
                <a:latin typeface="Arial" charset="0"/>
                <a:cs typeface="Arial" charset="0"/>
              </a:rPr>
              <a:t>the </a:t>
            </a:r>
            <a:r>
              <a:rPr lang="en-GB" sz="2000" smtClean="0">
                <a:latin typeface="Arial" charset="0"/>
                <a:cs typeface="Arial" charset="0"/>
              </a:rPr>
              <a:t>effect of ‘small </a:t>
            </a:r>
            <a:r>
              <a:rPr lang="en-GB" sz="2000" smtClean="0">
                <a:latin typeface="Arial" charset="0"/>
                <a:cs typeface="Arial" charset="0"/>
              </a:rPr>
              <a:t>improvements</a:t>
            </a:r>
            <a:r>
              <a:rPr lang="en-GB" sz="2000" smtClean="0">
                <a:latin typeface="Arial" charset="0"/>
                <a:cs typeface="Arial" charset="0"/>
              </a:rPr>
              <a:t>’.</a:t>
            </a:r>
            <a:endParaRPr lang="en-GB" sz="2000" smtClean="0">
              <a:latin typeface="Arial" charset="0"/>
              <a:cs typeface="Arial" charset="0"/>
            </a:endParaRPr>
          </a:p>
          <a:p>
            <a:pPr lvl="1" eaLnBrk="1" hangingPunct="1"/>
            <a:r>
              <a:rPr lang="en-GB" sz="2000" smtClean="0">
                <a:latin typeface="Arial" charset="0"/>
                <a:cs typeface="Arial" charset="0"/>
              </a:rPr>
              <a:t>Stakeholders tend to think that programme </a:t>
            </a:r>
            <a:r>
              <a:rPr lang="en-GB" sz="2000" smtClean="0">
                <a:latin typeface="Arial" charset="0"/>
                <a:cs typeface="Arial" charset="0"/>
              </a:rPr>
              <a:t>teams </a:t>
            </a:r>
            <a:r>
              <a:rPr lang="en-GB" sz="2000" b="1" smtClean="0">
                <a:latin typeface="Arial" charset="0"/>
                <a:cs typeface="Arial" charset="0"/>
              </a:rPr>
              <a:t>overestimate their percentage completion levels </a:t>
            </a:r>
            <a:r>
              <a:rPr lang="en-GB" sz="2000" smtClean="0">
                <a:latin typeface="Arial" charset="0"/>
                <a:cs typeface="Arial" charset="0"/>
              </a:rPr>
              <a:t>on activities.</a:t>
            </a:r>
          </a:p>
          <a:p>
            <a:pPr lvl="1" eaLnBrk="1" hangingPunct="1"/>
            <a:r>
              <a:rPr lang="en-GB" sz="2000" smtClean="0">
                <a:latin typeface="Arial" charset="0"/>
                <a:cs typeface="Arial" charset="0"/>
              </a:rPr>
              <a:t>The </a:t>
            </a:r>
            <a:r>
              <a:rPr lang="en-GB" sz="2000" b="1" smtClean="0">
                <a:latin typeface="Arial" charset="0"/>
                <a:cs typeface="Arial" charset="0"/>
              </a:rPr>
              <a:t>difference</a:t>
            </a:r>
            <a:r>
              <a:rPr lang="en-GB" sz="2000" smtClean="0">
                <a:latin typeface="Arial" charset="0"/>
                <a:cs typeface="Arial" charset="0"/>
              </a:rPr>
              <a:t> between </a:t>
            </a:r>
            <a:r>
              <a:rPr lang="en-GB" sz="2000" smtClean="0">
                <a:latin typeface="Arial" charset="0"/>
                <a:cs typeface="Arial" charset="0"/>
              </a:rPr>
              <a:t>the experts’ </a:t>
            </a:r>
            <a:r>
              <a:rPr lang="en-GB" sz="2000" b="1" smtClean="0">
                <a:latin typeface="Arial" charset="0"/>
                <a:cs typeface="Arial" charset="0"/>
              </a:rPr>
              <a:t>most </a:t>
            </a:r>
            <a:r>
              <a:rPr lang="en-GB" sz="2000" b="1" smtClean="0">
                <a:latin typeface="Arial" charset="0"/>
                <a:cs typeface="Arial" charset="0"/>
              </a:rPr>
              <a:t>recent </a:t>
            </a:r>
            <a:r>
              <a:rPr lang="en-GB" sz="2000" smtClean="0">
                <a:latin typeface="Arial" charset="0"/>
                <a:cs typeface="Arial" charset="0"/>
              </a:rPr>
              <a:t>probability </a:t>
            </a:r>
            <a:r>
              <a:rPr lang="en-GB" sz="2000" smtClean="0">
                <a:latin typeface="Arial" charset="0"/>
                <a:cs typeface="Arial" charset="0"/>
              </a:rPr>
              <a:t>distributions, </a:t>
            </a:r>
            <a:r>
              <a:rPr lang="en-GB" sz="2000" smtClean="0">
                <a:latin typeface="Arial" charset="0"/>
                <a:cs typeface="Arial" charset="0"/>
              </a:rPr>
              <a:t>and </a:t>
            </a:r>
            <a:r>
              <a:rPr lang="en-GB" sz="2000" smtClean="0">
                <a:latin typeface="Arial" charset="0"/>
                <a:cs typeface="Arial" charset="0"/>
              </a:rPr>
              <a:t>ones they </a:t>
            </a:r>
            <a:r>
              <a:rPr lang="en-GB" sz="2000" smtClean="0">
                <a:latin typeface="Arial" charset="0"/>
                <a:cs typeface="Arial" charset="0"/>
              </a:rPr>
              <a:t>gave </a:t>
            </a:r>
            <a:r>
              <a:rPr lang="en-GB" sz="2000" b="1" smtClean="0">
                <a:latin typeface="Arial" charset="0"/>
                <a:cs typeface="Arial" charset="0"/>
              </a:rPr>
              <a:t>a number of years ago</a:t>
            </a:r>
            <a:r>
              <a:rPr lang="en-GB" sz="2000" smtClean="0">
                <a:latin typeface="Arial" charset="0"/>
                <a:cs typeface="Arial" charset="0"/>
              </a:rPr>
              <a:t>.</a:t>
            </a:r>
          </a:p>
          <a:p>
            <a:pPr lvl="1" eaLnBrk="1" hangingPunct="1"/>
            <a:r>
              <a:rPr lang="en-GB" sz="2000" smtClean="0">
                <a:latin typeface="Arial" charset="0"/>
                <a:cs typeface="Arial" charset="0"/>
              </a:rPr>
              <a:t>Arguably, an </a:t>
            </a:r>
            <a:r>
              <a:rPr lang="en-GB" sz="2000" b="1" smtClean="0">
                <a:latin typeface="Arial" charset="0"/>
                <a:cs typeface="Arial" charset="0"/>
              </a:rPr>
              <a:t>individual’s</a:t>
            </a:r>
            <a:r>
              <a:rPr lang="en-GB" sz="2000" smtClean="0">
                <a:latin typeface="Arial" charset="0"/>
                <a:cs typeface="Arial" charset="0"/>
              </a:rPr>
              <a:t> probability distribution is an example of their levels of </a:t>
            </a:r>
            <a:r>
              <a:rPr lang="en-GB" sz="2000" b="1" err="1" smtClean="0">
                <a:latin typeface="Arial" charset="0"/>
                <a:cs typeface="Arial" charset="0"/>
              </a:rPr>
              <a:t>dissensus</a:t>
            </a:r>
            <a:r>
              <a:rPr lang="en-GB" sz="2000" smtClean="0">
                <a:latin typeface="Arial" charset="0"/>
                <a:cs typeface="Arial" charset="0"/>
              </a:rPr>
              <a:t> </a:t>
            </a:r>
            <a:r>
              <a:rPr lang="en-GB" sz="2000" smtClean="0">
                <a:latin typeface="Arial" charset="0"/>
                <a:cs typeface="Arial" charset="0"/>
              </a:rPr>
              <a:t>with </a:t>
            </a:r>
            <a:r>
              <a:rPr lang="en-GB" sz="2000" b="1" smtClean="0">
                <a:latin typeface="Arial" charset="0"/>
                <a:cs typeface="Arial" charset="0"/>
              </a:rPr>
              <a:t>themselves</a:t>
            </a:r>
            <a:r>
              <a:rPr lang="en-GB" sz="2000" smtClean="0">
                <a:latin typeface="Arial" charset="0"/>
                <a:cs typeface="Arial" charset="0"/>
              </a:rPr>
              <a:t>.</a:t>
            </a:r>
          </a:p>
          <a:p>
            <a:pPr lvl="1" eaLnBrk="1" hangingPunct="1"/>
            <a:r>
              <a:rPr lang="en-GB" sz="2000" b="1" smtClean="0">
                <a:latin typeface="Arial" charset="0"/>
                <a:cs typeface="Arial" charset="0"/>
              </a:rPr>
              <a:t>Different experts </a:t>
            </a:r>
            <a:r>
              <a:rPr lang="en-GB" sz="2000" smtClean="0">
                <a:latin typeface="Arial" charset="0"/>
                <a:cs typeface="Arial" charset="0"/>
              </a:rPr>
              <a:t>might also disagree on how two activities should be </a:t>
            </a:r>
            <a:r>
              <a:rPr lang="en-GB" sz="2000" b="1" smtClean="0">
                <a:latin typeface="Arial" charset="0"/>
                <a:cs typeface="Arial" charset="0"/>
              </a:rPr>
              <a:t>correlated</a:t>
            </a:r>
            <a:r>
              <a:rPr lang="en-GB" sz="2000" smtClean="0">
                <a:latin typeface="Arial" charset="0"/>
                <a:cs typeface="Arial" charset="0"/>
              </a:rPr>
              <a:t> in the model (either positively or negatively).</a:t>
            </a:r>
          </a:p>
          <a:p>
            <a:pPr eaLnBrk="1" hangingPunct="1"/>
            <a:r>
              <a:rPr lang="en-GB" sz="2000" smtClean="0">
                <a:latin typeface="Arial" charset="0"/>
                <a:cs typeface="Arial" charset="0"/>
              </a:rPr>
              <a:t>By </a:t>
            </a:r>
            <a:r>
              <a:rPr lang="en-GB" sz="2000" b="1" smtClean="0">
                <a:latin typeface="Arial" charset="0"/>
                <a:cs typeface="Arial" charset="0"/>
              </a:rPr>
              <a:t>identifying the largest disagreements early</a:t>
            </a:r>
            <a:r>
              <a:rPr lang="en-GB" sz="2000" smtClean="0">
                <a:latin typeface="Arial" charset="0"/>
                <a:cs typeface="Arial" charset="0"/>
              </a:rPr>
              <a:t>, we might be able to </a:t>
            </a:r>
            <a:r>
              <a:rPr lang="en-GB" sz="2000" b="1" smtClean="0">
                <a:latin typeface="Arial" charset="0"/>
                <a:cs typeface="Arial" charset="0"/>
              </a:rPr>
              <a:t>minimise disruptions </a:t>
            </a:r>
            <a:r>
              <a:rPr lang="en-GB" sz="2000" smtClean="0">
                <a:latin typeface="Arial" charset="0"/>
                <a:cs typeface="Arial" charset="0"/>
              </a:rPr>
              <a:t>to the programme before they can begin</a:t>
            </a:r>
            <a:r>
              <a:rPr lang="en-GB" sz="2000" smtClean="0">
                <a:latin typeface="Arial" charset="0"/>
                <a:cs typeface="Arial" charset="0"/>
              </a:rPr>
              <a:t>.</a:t>
            </a:r>
          </a:p>
          <a:p>
            <a:pPr eaLnBrk="1" hangingPunct="1"/>
            <a:r>
              <a:rPr lang="en-GB" sz="2000" smtClean="0">
                <a:latin typeface="Arial" charset="0"/>
                <a:cs typeface="Arial" charset="0"/>
              </a:rPr>
              <a:t>This is a kind of </a:t>
            </a:r>
            <a:r>
              <a:rPr lang="en-GB" sz="2000" b="1" smtClean="0">
                <a:latin typeface="Arial" charset="0"/>
                <a:cs typeface="Arial" charset="0"/>
              </a:rPr>
              <a:t>dissensus based sensitivity analysis</a:t>
            </a:r>
            <a:r>
              <a:rPr lang="en-GB" sz="2000" smtClean="0">
                <a:latin typeface="Arial" charset="0"/>
                <a:cs typeface="Arial" charset="0"/>
              </a:rPr>
              <a:t>.</a:t>
            </a:r>
            <a:endParaRPr lang="en-GB" sz="2000" smtClean="0">
              <a:latin typeface="Arial" charset="0"/>
              <a:cs typeface="Arial" charset="0"/>
            </a:endParaRPr>
          </a:p>
        </p:txBody>
      </p:sp>
      <p:sp>
        <p:nvSpPr>
          <p:cNvPr id="66563" name="Title 2"/>
          <p:cNvSpPr>
            <a:spLocks noGrp="1"/>
          </p:cNvSpPr>
          <p:nvPr>
            <p:ph type="ctrTitle" idx="4294967295"/>
          </p:nvPr>
        </p:nvSpPr>
        <p:spPr bwMode="auto">
          <a:xfrm>
            <a:off x="468313" y="404813"/>
            <a:ext cx="7056437" cy="720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sz="3200" smtClean="0">
                <a:latin typeface="Arial" charset="0"/>
                <a:cs typeface="Arial" charset="0"/>
              </a:rPr>
              <a:t>5. Making dissensus useful (II)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5C0E35-CA1E-4393-95B5-99211C05709D}" type="slidenum">
              <a:rPr lang="en-GB" smtClean="0"/>
              <a:pPr>
                <a:defRPr/>
              </a:pPr>
              <a:t>29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1"/>
          <p:cNvSpPr>
            <a:spLocks noGrp="1"/>
          </p:cNvSpPr>
          <p:nvPr>
            <p:ph idx="4294967295"/>
          </p:nvPr>
        </p:nvSpPr>
        <p:spPr>
          <a:xfrm>
            <a:off x="457200" y="1557338"/>
            <a:ext cx="8229600" cy="762000"/>
          </a:xfrm>
        </p:spPr>
        <p:txBody>
          <a:bodyPr>
            <a:spAutoFit/>
          </a:bodyPr>
          <a:lstStyle/>
          <a:p>
            <a:pPr eaLnBrk="1" hangingPunct="1"/>
            <a:endParaRPr lang="en-GB" sz="2000" smtClean="0">
              <a:latin typeface="Arial" charset="0"/>
              <a:cs typeface="Arial" charset="0"/>
            </a:endParaRPr>
          </a:p>
          <a:p>
            <a:pPr eaLnBrk="1" hangingPunct="1"/>
            <a:endParaRPr lang="en-GB" sz="2000" smtClean="0">
              <a:latin typeface="Arial" charset="0"/>
              <a:cs typeface="Arial" charset="0"/>
            </a:endParaRPr>
          </a:p>
        </p:txBody>
      </p:sp>
      <p:sp>
        <p:nvSpPr>
          <p:cNvPr id="49155" name="Title 2"/>
          <p:cNvSpPr>
            <a:spLocks noGrp="1"/>
          </p:cNvSpPr>
          <p:nvPr>
            <p:ph type="ctrTitle" idx="4294967295"/>
          </p:nvPr>
        </p:nvSpPr>
        <p:spPr bwMode="auto">
          <a:xfrm>
            <a:off x="468313" y="404813"/>
            <a:ext cx="6985000" cy="720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sz="3600" smtClean="0">
                <a:latin typeface="Arial" charset="0"/>
                <a:cs typeface="Arial" charset="0"/>
              </a:rPr>
              <a:t>About Sellafield – World War II</a:t>
            </a:r>
          </a:p>
        </p:txBody>
      </p:sp>
      <p:pic>
        <p:nvPicPr>
          <p:cNvPr id="49156" name="Picture 4" descr="Munitions-site-P-48-62522_9-3-48-464x3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1268413"/>
            <a:ext cx="7127875" cy="4946650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5C0E35-CA1E-4393-95B5-99211C05709D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Content Placeholder 1"/>
          <p:cNvSpPr>
            <a:spLocks noGrp="1"/>
          </p:cNvSpPr>
          <p:nvPr>
            <p:ph idx="4294967295"/>
          </p:nvPr>
        </p:nvSpPr>
        <p:spPr>
          <a:xfrm>
            <a:off x="468313" y="1484313"/>
            <a:ext cx="8229600" cy="6044732"/>
          </a:xfrm>
        </p:spPr>
        <p:txBody>
          <a:bodyPr>
            <a:spAutoFit/>
          </a:bodyPr>
          <a:lstStyle/>
          <a:p>
            <a:pPr eaLnBrk="1" hangingPunct="1"/>
            <a:r>
              <a:rPr lang="en-GB" sz="2200" smtClean="0">
                <a:latin typeface="Arial" charset="0"/>
                <a:cs typeface="Arial" charset="0"/>
              </a:rPr>
              <a:t>The last example (correlation </a:t>
            </a:r>
            <a:r>
              <a:rPr lang="en-GB" sz="2200" err="1" smtClean="0">
                <a:latin typeface="Arial" charset="0"/>
                <a:cs typeface="Arial" charset="0"/>
              </a:rPr>
              <a:t>dissensus</a:t>
            </a:r>
            <a:r>
              <a:rPr lang="en-GB" sz="2200" smtClean="0">
                <a:latin typeface="Arial" charset="0"/>
                <a:cs typeface="Arial" charset="0"/>
              </a:rPr>
              <a:t>) reminds us of the </a:t>
            </a:r>
            <a:r>
              <a:rPr lang="en-GB" sz="2200" b="1" smtClean="0">
                <a:latin typeface="Arial" charset="0"/>
                <a:cs typeface="Arial" charset="0"/>
              </a:rPr>
              <a:t>difference between correlation and dependency</a:t>
            </a:r>
            <a:r>
              <a:rPr lang="en-GB" sz="2200" smtClean="0">
                <a:latin typeface="Arial" charset="0"/>
                <a:cs typeface="Arial" charset="0"/>
              </a:rPr>
              <a:t>.</a:t>
            </a:r>
          </a:p>
          <a:p>
            <a:pPr eaLnBrk="1" hangingPunct="1"/>
            <a:endParaRPr lang="en-GB" sz="22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200" smtClean="0">
                <a:latin typeface="Arial" charset="0"/>
                <a:cs typeface="Arial" charset="0"/>
              </a:rPr>
              <a:t>For example, if we have:</a:t>
            </a:r>
          </a:p>
          <a:p>
            <a:pPr lvl="1" eaLnBrk="1" hangingPunct="1"/>
            <a:r>
              <a:rPr lang="en-GB" sz="2200" b="1" smtClean="0">
                <a:latin typeface="Arial" charset="0"/>
                <a:cs typeface="Arial" charset="0"/>
              </a:rPr>
              <a:t>Y = WX</a:t>
            </a:r>
          </a:p>
          <a:p>
            <a:pPr lvl="1" eaLnBrk="1" hangingPunct="1"/>
            <a:r>
              <a:rPr lang="en-GB" sz="2200" smtClean="0">
                <a:latin typeface="Arial" charset="0"/>
                <a:cs typeface="Arial" charset="0"/>
              </a:rPr>
              <a:t>Where X is </a:t>
            </a:r>
            <a:r>
              <a:rPr lang="en-GB" sz="2200" b="1" smtClean="0">
                <a:latin typeface="Arial" charset="0"/>
                <a:cs typeface="Arial" charset="0"/>
              </a:rPr>
              <a:t>normally distributed</a:t>
            </a:r>
            <a:r>
              <a:rPr lang="en-GB" sz="2200" smtClean="0">
                <a:latin typeface="Arial" charset="0"/>
                <a:cs typeface="Arial" charset="0"/>
              </a:rPr>
              <a:t> </a:t>
            </a:r>
            <a:r>
              <a:rPr lang="en-GB" sz="2200" smtClean="0">
                <a:latin typeface="Arial" charset="0"/>
                <a:cs typeface="Arial" charset="0"/>
              </a:rPr>
              <a:t>with mean 0 and variance 1;</a:t>
            </a:r>
          </a:p>
          <a:p>
            <a:pPr lvl="1" eaLnBrk="1" hangingPunct="1"/>
            <a:r>
              <a:rPr lang="en-GB" sz="2200" smtClean="0">
                <a:latin typeface="Arial" charset="0"/>
                <a:cs typeface="Arial" charset="0"/>
              </a:rPr>
              <a:t>And W is a </a:t>
            </a:r>
            <a:r>
              <a:rPr lang="en-GB" sz="2200" b="1" smtClean="0">
                <a:latin typeface="Arial" charset="0"/>
                <a:cs typeface="Arial" charset="0"/>
              </a:rPr>
              <a:t>coin-toss random number generator with W </a:t>
            </a:r>
            <a:r>
              <a:rPr lang="en-GB" sz="2200" b="1" smtClean="0">
                <a:latin typeface="Arial" charset="0"/>
                <a:cs typeface="Arial" charset="0"/>
              </a:rPr>
              <a:t>= -1 or +</a:t>
            </a:r>
            <a:r>
              <a:rPr lang="en-GB" sz="2200" b="1" smtClean="0">
                <a:latin typeface="Arial" charset="0"/>
                <a:cs typeface="Arial" charset="0"/>
              </a:rPr>
              <a:t>1.</a:t>
            </a:r>
            <a:endParaRPr lang="en-GB" sz="2200" smtClean="0">
              <a:latin typeface="Arial" charset="0"/>
              <a:cs typeface="Arial" charset="0"/>
            </a:endParaRPr>
          </a:p>
          <a:p>
            <a:pPr lvl="1" eaLnBrk="1" hangingPunct="1"/>
            <a:endParaRPr lang="en-GB" sz="22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200" smtClean="0">
                <a:latin typeface="Arial" charset="0"/>
                <a:cs typeface="Arial" charset="0"/>
              </a:rPr>
              <a:t>Then:</a:t>
            </a:r>
          </a:p>
          <a:p>
            <a:pPr lvl="1" eaLnBrk="1" hangingPunct="1"/>
            <a:r>
              <a:rPr lang="en-GB" sz="2200">
                <a:latin typeface="Arial" charset="0"/>
                <a:cs typeface="Arial" charset="0"/>
              </a:rPr>
              <a:t>Y</a:t>
            </a:r>
            <a:r>
              <a:rPr lang="en-GB" sz="2200" smtClean="0">
                <a:latin typeface="Arial" charset="0"/>
                <a:cs typeface="Arial" charset="0"/>
              </a:rPr>
              <a:t> </a:t>
            </a:r>
            <a:r>
              <a:rPr lang="en-GB" sz="2200" smtClean="0">
                <a:latin typeface="Arial" charset="0"/>
                <a:cs typeface="Arial" charset="0"/>
              </a:rPr>
              <a:t>and </a:t>
            </a:r>
            <a:r>
              <a:rPr lang="en-GB" sz="2200" smtClean="0">
                <a:latin typeface="Arial" charset="0"/>
                <a:cs typeface="Arial" charset="0"/>
              </a:rPr>
              <a:t>X </a:t>
            </a:r>
            <a:r>
              <a:rPr lang="en-GB" sz="2200" smtClean="0">
                <a:latin typeface="Arial" charset="0"/>
                <a:cs typeface="Arial" charset="0"/>
              </a:rPr>
              <a:t>are </a:t>
            </a:r>
            <a:r>
              <a:rPr lang="en-GB" sz="2200" b="1" smtClean="0">
                <a:latin typeface="Arial" charset="0"/>
                <a:cs typeface="Arial" charset="0"/>
              </a:rPr>
              <a:t>fully </a:t>
            </a:r>
            <a:r>
              <a:rPr lang="en-GB" sz="2200" b="1" smtClean="0">
                <a:latin typeface="Arial" charset="0"/>
                <a:cs typeface="Arial" charset="0"/>
              </a:rPr>
              <a:t>dependent on each other</a:t>
            </a:r>
            <a:r>
              <a:rPr lang="en-GB" sz="2200" smtClean="0">
                <a:latin typeface="Arial" charset="0"/>
                <a:cs typeface="Arial" charset="0"/>
              </a:rPr>
              <a:t>.</a:t>
            </a:r>
            <a:endParaRPr lang="en-GB" sz="2200" smtClean="0">
              <a:latin typeface="Arial" charset="0"/>
              <a:cs typeface="Arial" charset="0"/>
            </a:endParaRPr>
          </a:p>
          <a:p>
            <a:pPr lvl="1" eaLnBrk="1" hangingPunct="1"/>
            <a:r>
              <a:rPr lang="en-GB" sz="2200">
                <a:latin typeface="Arial" charset="0"/>
                <a:cs typeface="Arial" charset="0"/>
              </a:rPr>
              <a:t>Y</a:t>
            </a:r>
            <a:r>
              <a:rPr lang="en-GB" sz="2200" smtClean="0">
                <a:latin typeface="Arial" charset="0"/>
                <a:cs typeface="Arial" charset="0"/>
              </a:rPr>
              <a:t> </a:t>
            </a:r>
            <a:r>
              <a:rPr lang="en-GB" sz="2200" smtClean="0">
                <a:latin typeface="Arial" charset="0"/>
                <a:cs typeface="Arial" charset="0"/>
              </a:rPr>
              <a:t>and </a:t>
            </a:r>
            <a:r>
              <a:rPr lang="en-GB" sz="2200" smtClean="0">
                <a:latin typeface="Arial" charset="0"/>
                <a:cs typeface="Arial" charset="0"/>
              </a:rPr>
              <a:t>X </a:t>
            </a:r>
            <a:r>
              <a:rPr lang="en-GB" sz="2200" smtClean="0">
                <a:latin typeface="Arial" charset="0"/>
                <a:cs typeface="Arial" charset="0"/>
              </a:rPr>
              <a:t>are </a:t>
            </a:r>
            <a:r>
              <a:rPr lang="en-GB" sz="2200" b="1" smtClean="0">
                <a:latin typeface="Arial" charset="0"/>
                <a:cs typeface="Arial" charset="0"/>
              </a:rPr>
              <a:t>completely</a:t>
            </a:r>
            <a:r>
              <a:rPr lang="en-GB" sz="2200" smtClean="0">
                <a:latin typeface="Arial" charset="0"/>
                <a:cs typeface="Arial" charset="0"/>
              </a:rPr>
              <a:t> </a:t>
            </a:r>
            <a:r>
              <a:rPr lang="en-GB" sz="2200" b="1" smtClean="0">
                <a:latin typeface="Arial" charset="0"/>
                <a:cs typeface="Arial" charset="0"/>
              </a:rPr>
              <a:t>uncorrelated</a:t>
            </a:r>
            <a:r>
              <a:rPr lang="en-GB" sz="2200" smtClean="0">
                <a:latin typeface="Arial" charset="0"/>
                <a:cs typeface="Arial" charset="0"/>
              </a:rPr>
              <a:t>.</a:t>
            </a:r>
          </a:p>
          <a:p>
            <a:pPr lvl="1" eaLnBrk="1" hangingPunct="1"/>
            <a:endParaRPr lang="en-GB" sz="1700" smtClean="0">
              <a:latin typeface="Arial" charset="0"/>
              <a:cs typeface="Arial" charset="0"/>
            </a:endParaRPr>
          </a:p>
          <a:p>
            <a:pPr lvl="1" eaLnBrk="1" hangingPunct="1"/>
            <a:endParaRPr lang="en-GB" sz="1700" smtClean="0">
              <a:latin typeface="Arial" charset="0"/>
              <a:cs typeface="Arial" charset="0"/>
            </a:endParaRPr>
          </a:p>
          <a:p>
            <a:pPr lvl="1" eaLnBrk="1" hangingPunct="1"/>
            <a:endParaRPr lang="en-GB" sz="1700" smtClean="0">
              <a:latin typeface="Arial" charset="0"/>
              <a:cs typeface="Arial" charset="0"/>
            </a:endParaRPr>
          </a:p>
        </p:txBody>
      </p:sp>
      <p:sp>
        <p:nvSpPr>
          <p:cNvPr id="65539" name="Title 2"/>
          <p:cNvSpPr>
            <a:spLocks noGrp="1"/>
          </p:cNvSpPr>
          <p:nvPr>
            <p:ph type="ctrTitle" idx="4294967295"/>
          </p:nvPr>
        </p:nvSpPr>
        <p:spPr bwMode="auto">
          <a:xfrm>
            <a:off x="468313" y="404813"/>
            <a:ext cx="7056437" cy="720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sz="3200" smtClean="0">
                <a:latin typeface="Arial" charset="0"/>
                <a:cs typeface="Arial" charset="0"/>
              </a:rPr>
              <a:t>5. Making dissensus useful (III)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5C0E35-CA1E-4393-95B5-99211C05709D}" type="slidenum">
              <a:rPr lang="en-GB" smtClean="0"/>
              <a:pPr>
                <a:defRPr/>
              </a:pPr>
              <a:t>30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2" descr="File:Uncorrelated sym.pn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24075" y="1412875"/>
            <a:ext cx="4895850" cy="4895850"/>
          </a:xfrm>
          <a:prstGeom prst="rect">
            <a:avLst/>
          </a:prstGeom>
          <a:noFill/>
        </p:spPr>
      </p:pic>
      <p:sp>
        <p:nvSpPr>
          <p:cNvPr id="67587" name="Content Placeholder 1"/>
          <p:cNvSpPr>
            <a:spLocks noGrp="1"/>
          </p:cNvSpPr>
          <p:nvPr>
            <p:ph idx="4294967295"/>
          </p:nvPr>
        </p:nvSpPr>
        <p:spPr>
          <a:xfrm>
            <a:off x="468313" y="1484313"/>
            <a:ext cx="8229600" cy="381000"/>
          </a:xfrm>
        </p:spPr>
        <p:txBody>
          <a:bodyPr>
            <a:spAutoFit/>
          </a:bodyPr>
          <a:lstStyle/>
          <a:p>
            <a:pPr eaLnBrk="1" hangingPunct="1"/>
            <a:r>
              <a:rPr lang="en-GB" sz="1900" smtClean="0">
                <a:latin typeface="Arial" charset="0"/>
                <a:cs typeface="Arial" charset="0"/>
              </a:rPr>
              <a:t>The </a:t>
            </a:r>
            <a:r>
              <a:rPr lang="en-GB" sz="1900" b="1" smtClean="0">
                <a:latin typeface="Arial" charset="0"/>
                <a:cs typeface="Arial" charset="0"/>
              </a:rPr>
              <a:t>Y = WX </a:t>
            </a:r>
            <a:r>
              <a:rPr lang="en-GB" sz="1900" b="1" err="1" smtClean="0">
                <a:latin typeface="Arial" charset="0"/>
                <a:cs typeface="Arial" charset="0"/>
              </a:rPr>
              <a:t>scattergraph</a:t>
            </a:r>
            <a:r>
              <a:rPr lang="en-GB" sz="1900" b="1" smtClean="0">
                <a:latin typeface="Arial" charset="0"/>
                <a:cs typeface="Arial" charset="0"/>
              </a:rPr>
              <a:t> </a:t>
            </a:r>
            <a:r>
              <a:rPr lang="en-GB" sz="1900" smtClean="0">
                <a:latin typeface="Arial" charset="0"/>
                <a:cs typeface="Arial" charset="0"/>
              </a:rPr>
              <a:t>looks like this:</a:t>
            </a:r>
            <a:endParaRPr lang="en-GB" sz="1600" smtClean="0">
              <a:latin typeface="Arial" charset="0"/>
              <a:cs typeface="Arial" charset="0"/>
            </a:endParaRPr>
          </a:p>
        </p:txBody>
      </p:sp>
      <p:sp>
        <p:nvSpPr>
          <p:cNvPr id="67588" name="Title 2"/>
          <p:cNvSpPr>
            <a:spLocks noGrp="1"/>
          </p:cNvSpPr>
          <p:nvPr>
            <p:ph type="ctrTitle" idx="4294967295"/>
          </p:nvPr>
        </p:nvSpPr>
        <p:spPr bwMode="auto">
          <a:xfrm>
            <a:off x="468313" y="404813"/>
            <a:ext cx="7056437" cy="720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sz="3200" smtClean="0">
                <a:latin typeface="Arial" charset="0"/>
                <a:cs typeface="Arial" charset="0"/>
              </a:rPr>
              <a:t>5. Making dissensus useful (VI)</a:t>
            </a:r>
          </a:p>
        </p:txBody>
      </p:sp>
      <p:sp>
        <p:nvSpPr>
          <p:cNvPr id="67589" name="Content Placeholder 1"/>
          <p:cNvSpPr>
            <a:spLocks/>
          </p:cNvSpPr>
          <p:nvPr/>
        </p:nvSpPr>
        <p:spPr bwMode="auto">
          <a:xfrm>
            <a:off x="539750" y="6092825"/>
            <a:ext cx="822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lvl="1" indent="-285750">
              <a:spcBef>
                <a:spcPct val="20000"/>
              </a:spcBef>
              <a:buFont typeface="Arial" charset="0"/>
              <a:buChar char="–"/>
            </a:pPr>
            <a:r>
              <a:rPr lang="en-GB" sz="1400"/>
              <a:t>(Source: Wikipedia)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5C0E35-CA1E-4393-95B5-99211C05709D}" type="slidenum">
              <a:rPr lang="en-GB" smtClean="0"/>
              <a:pPr>
                <a:defRPr/>
              </a:pPr>
              <a:t>31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Content Placeholder 1"/>
          <p:cNvSpPr>
            <a:spLocks noGrp="1"/>
          </p:cNvSpPr>
          <p:nvPr>
            <p:ph idx="4294967295"/>
          </p:nvPr>
        </p:nvSpPr>
        <p:spPr>
          <a:xfrm>
            <a:off x="468313" y="1484313"/>
            <a:ext cx="8229600" cy="4764381"/>
          </a:xfrm>
        </p:spPr>
        <p:txBody>
          <a:bodyPr>
            <a:spAutoFit/>
          </a:bodyPr>
          <a:lstStyle/>
          <a:p>
            <a:pPr eaLnBrk="1" hangingPunct="1"/>
            <a:r>
              <a:rPr lang="en-GB" sz="2300" smtClean="0">
                <a:latin typeface="Arial" charset="0"/>
                <a:cs typeface="Arial" charset="0"/>
              </a:rPr>
              <a:t>If </a:t>
            </a:r>
            <a:r>
              <a:rPr lang="en-GB" sz="2300" smtClean="0">
                <a:latin typeface="Arial" charset="0"/>
                <a:cs typeface="Arial" charset="0"/>
              </a:rPr>
              <a:t>we had </a:t>
            </a:r>
            <a:r>
              <a:rPr lang="en-GB" sz="2300" b="1" smtClean="0">
                <a:latin typeface="Arial" charset="0"/>
                <a:cs typeface="Arial" charset="0"/>
              </a:rPr>
              <a:t>two experts </a:t>
            </a:r>
            <a:r>
              <a:rPr lang="en-GB" sz="2300" smtClean="0">
                <a:latin typeface="Arial" charset="0"/>
                <a:cs typeface="Arial" charset="0"/>
              </a:rPr>
              <a:t>who disagreed on the correlation relationships between two </a:t>
            </a:r>
            <a:r>
              <a:rPr lang="en-GB" sz="2300" smtClean="0">
                <a:latin typeface="Arial" charset="0"/>
                <a:cs typeface="Arial" charset="0"/>
              </a:rPr>
              <a:t>activities</a:t>
            </a:r>
            <a:r>
              <a:rPr lang="en-GB" sz="2300">
                <a:latin typeface="Arial" charset="0"/>
                <a:cs typeface="Arial" charset="0"/>
              </a:rPr>
              <a:t>.</a:t>
            </a:r>
            <a:endParaRPr lang="en-GB" sz="2300" smtClean="0">
              <a:latin typeface="Arial" charset="0"/>
              <a:cs typeface="Arial" charset="0"/>
            </a:endParaRPr>
          </a:p>
          <a:p>
            <a:pPr eaLnBrk="1" hangingPunct="1"/>
            <a:endParaRPr lang="en-GB" sz="23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300">
                <a:latin typeface="Arial" charset="0"/>
                <a:cs typeface="Arial" charset="0"/>
              </a:rPr>
              <a:t>A</a:t>
            </a:r>
            <a:r>
              <a:rPr lang="en-GB" sz="2300" smtClean="0">
                <a:latin typeface="Arial" charset="0"/>
                <a:cs typeface="Arial" charset="0"/>
              </a:rPr>
              <a:t>s </a:t>
            </a:r>
            <a:r>
              <a:rPr lang="en-GB" sz="2300" smtClean="0">
                <a:latin typeface="Arial" charset="0"/>
                <a:cs typeface="Arial" charset="0"/>
              </a:rPr>
              <a:t>in, one said the correlation should be </a:t>
            </a:r>
            <a:r>
              <a:rPr lang="en-GB" sz="2300" b="1" smtClean="0">
                <a:latin typeface="Arial" charset="0"/>
                <a:cs typeface="Arial" charset="0"/>
              </a:rPr>
              <a:t>positive</a:t>
            </a:r>
            <a:r>
              <a:rPr lang="en-GB" sz="2300" smtClean="0">
                <a:latin typeface="Arial" charset="0"/>
                <a:cs typeface="Arial" charset="0"/>
              </a:rPr>
              <a:t>, while the other said it should be </a:t>
            </a:r>
            <a:r>
              <a:rPr lang="en-GB" sz="2300" b="1" smtClean="0">
                <a:latin typeface="Arial" charset="0"/>
                <a:cs typeface="Arial" charset="0"/>
              </a:rPr>
              <a:t>negative</a:t>
            </a:r>
            <a:r>
              <a:rPr lang="en-GB" sz="2300">
                <a:latin typeface="Arial" charset="0"/>
                <a:cs typeface="Arial" charset="0"/>
              </a:rPr>
              <a:t>.</a:t>
            </a:r>
            <a:endParaRPr lang="en-GB" sz="2300" smtClean="0">
              <a:latin typeface="Arial" charset="0"/>
              <a:cs typeface="Arial" charset="0"/>
            </a:endParaRPr>
          </a:p>
          <a:p>
            <a:pPr lvl="1" eaLnBrk="1" hangingPunct="1"/>
            <a:endParaRPr lang="en-GB" sz="23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300" smtClean="0">
                <a:latin typeface="Arial" charset="0"/>
                <a:cs typeface="Arial" charset="0"/>
              </a:rPr>
              <a:t>Then </a:t>
            </a:r>
            <a:r>
              <a:rPr lang="en-GB" sz="2300" smtClean="0">
                <a:latin typeface="Arial" charset="0"/>
                <a:cs typeface="Arial" charset="0"/>
              </a:rPr>
              <a:t>shouldn’t their </a:t>
            </a:r>
            <a:r>
              <a:rPr lang="en-GB" sz="2300" b="1" smtClean="0">
                <a:latin typeface="Arial" charset="0"/>
                <a:cs typeface="Arial" charset="0"/>
              </a:rPr>
              <a:t>combined </a:t>
            </a:r>
            <a:r>
              <a:rPr lang="en-GB" sz="2300" b="1" smtClean="0">
                <a:latin typeface="Arial" charset="0"/>
                <a:cs typeface="Arial" charset="0"/>
              </a:rPr>
              <a:t>correlation function </a:t>
            </a:r>
            <a:r>
              <a:rPr lang="en-GB" sz="2300" smtClean="0">
                <a:latin typeface="Arial" charset="0"/>
                <a:cs typeface="Arial" charset="0"/>
              </a:rPr>
              <a:t>look something like the Y = WX one</a:t>
            </a:r>
            <a:r>
              <a:rPr lang="en-GB" sz="2300" smtClean="0">
                <a:latin typeface="Arial" charset="0"/>
                <a:cs typeface="Arial" charset="0"/>
              </a:rPr>
              <a:t>?</a:t>
            </a:r>
          </a:p>
          <a:p>
            <a:pPr eaLnBrk="1" hangingPunct="1"/>
            <a:endParaRPr lang="en-GB" sz="2300">
              <a:latin typeface="Arial" charset="0"/>
              <a:cs typeface="Arial" charset="0"/>
            </a:endParaRPr>
          </a:p>
          <a:p>
            <a:pPr eaLnBrk="1" hangingPunct="1"/>
            <a:r>
              <a:rPr lang="en-GB" sz="2300" smtClean="0">
                <a:latin typeface="Arial" charset="0"/>
                <a:cs typeface="Arial" charset="0"/>
              </a:rPr>
              <a:t>An alternative method (u</a:t>
            </a:r>
            <a:r>
              <a:rPr lang="en-GB" sz="2300" smtClean="0">
                <a:latin typeface="Arial" charset="0"/>
                <a:cs typeface="Arial" charset="0"/>
              </a:rPr>
              <a:t>sing a simple </a:t>
            </a:r>
            <a:r>
              <a:rPr lang="en-GB" sz="2300" b="1" smtClean="0">
                <a:latin typeface="Arial" charset="0"/>
                <a:cs typeface="Arial" charset="0"/>
              </a:rPr>
              <a:t>circular </a:t>
            </a:r>
            <a:r>
              <a:rPr lang="en-GB" sz="2300" b="1" err="1" smtClean="0">
                <a:latin typeface="Arial" charset="0"/>
                <a:cs typeface="Arial" charset="0"/>
              </a:rPr>
              <a:t>scattergraph</a:t>
            </a:r>
            <a:r>
              <a:rPr lang="en-GB" sz="2300" b="1" smtClean="0">
                <a:latin typeface="Arial" charset="0"/>
                <a:cs typeface="Arial" charset="0"/>
              </a:rPr>
              <a:t> </a:t>
            </a:r>
            <a:r>
              <a:rPr lang="en-GB" sz="2300" smtClean="0">
                <a:latin typeface="Arial" charset="0"/>
                <a:cs typeface="Arial" charset="0"/>
              </a:rPr>
              <a:t>instead) could lead us to </a:t>
            </a:r>
            <a:r>
              <a:rPr lang="en-GB" sz="2300" b="1" smtClean="0">
                <a:latin typeface="Arial" charset="0"/>
                <a:cs typeface="Arial" charset="0"/>
              </a:rPr>
              <a:t>missing</a:t>
            </a:r>
            <a:r>
              <a:rPr lang="en-GB" sz="2300" smtClean="0">
                <a:latin typeface="Arial" charset="0"/>
                <a:cs typeface="Arial" charset="0"/>
              </a:rPr>
              <a:t> a key source of </a:t>
            </a:r>
            <a:r>
              <a:rPr lang="en-GB" sz="2300" err="1" smtClean="0">
                <a:latin typeface="Arial" charset="0"/>
                <a:cs typeface="Arial" charset="0"/>
              </a:rPr>
              <a:t>dissensus</a:t>
            </a:r>
            <a:r>
              <a:rPr lang="en-GB" sz="2300" smtClean="0">
                <a:latin typeface="Arial" charset="0"/>
                <a:cs typeface="Arial" charset="0"/>
              </a:rPr>
              <a:t> here.</a:t>
            </a:r>
            <a:endParaRPr lang="en-GB" sz="2300" smtClean="0">
              <a:latin typeface="Arial" charset="0"/>
              <a:cs typeface="Arial" charset="0"/>
            </a:endParaRPr>
          </a:p>
        </p:txBody>
      </p:sp>
      <p:sp>
        <p:nvSpPr>
          <p:cNvPr id="68612" name="Title 2"/>
          <p:cNvSpPr>
            <a:spLocks noGrp="1"/>
          </p:cNvSpPr>
          <p:nvPr>
            <p:ph type="ctrTitle" idx="4294967295"/>
          </p:nvPr>
        </p:nvSpPr>
        <p:spPr bwMode="auto">
          <a:xfrm>
            <a:off x="468313" y="404813"/>
            <a:ext cx="7056437" cy="720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sz="3200" smtClean="0">
                <a:latin typeface="Arial" charset="0"/>
                <a:cs typeface="Arial" charset="0"/>
              </a:rPr>
              <a:t>5. Making dissensus useful (VI)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5C0E35-CA1E-4393-95B5-99211C05709D}" type="slidenum">
              <a:rPr lang="en-GB" smtClean="0"/>
              <a:pPr>
                <a:defRPr/>
              </a:pPr>
              <a:t>32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Content Placeholder 1"/>
          <p:cNvSpPr>
            <a:spLocks noGrp="1"/>
          </p:cNvSpPr>
          <p:nvPr>
            <p:ph idx="4294967295"/>
          </p:nvPr>
        </p:nvSpPr>
        <p:spPr>
          <a:xfrm>
            <a:off x="468313" y="1484313"/>
            <a:ext cx="8229600" cy="5373779"/>
          </a:xfrm>
        </p:spPr>
        <p:txBody>
          <a:bodyPr>
            <a:spAutoFit/>
          </a:bodyPr>
          <a:lstStyle/>
          <a:p>
            <a:pPr eaLnBrk="1" hangingPunct="1"/>
            <a:r>
              <a:rPr lang="en-GB" sz="2200" smtClean="0">
                <a:latin typeface="Arial" charset="0"/>
                <a:cs typeface="Arial" charset="0"/>
              </a:rPr>
              <a:t>What’s the best way to quantify </a:t>
            </a:r>
            <a:r>
              <a:rPr lang="en-GB" sz="2200" err="1" smtClean="0">
                <a:latin typeface="Arial" charset="0"/>
                <a:cs typeface="Arial" charset="0"/>
              </a:rPr>
              <a:t>dissensus</a:t>
            </a:r>
            <a:r>
              <a:rPr lang="en-GB" sz="2200" smtClean="0">
                <a:latin typeface="Arial" charset="0"/>
                <a:cs typeface="Arial" charset="0"/>
              </a:rPr>
              <a:t>?</a:t>
            </a:r>
          </a:p>
          <a:p>
            <a:pPr eaLnBrk="1" hangingPunct="1"/>
            <a:r>
              <a:rPr lang="en-GB" sz="2200" smtClean="0">
                <a:latin typeface="Arial" charset="0"/>
                <a:cs typeface="Arial" charset="0"/>
              </a:rPr>
              <a:t>Is Cooke’s “discrepancy” measure (based on ‘relative information’) suitable for this?</a:t>
            </a:r>
          </a:p>
          <a:p>
            <a:pPr eaLnBrk="1" hangingPunct="1"/>
            <a:r>
              <a:rPr lang="en-GB" sz="2200" smtClean="0">
                <a:latin typeface="Arial" charset="0"/>
                <a:cs typeface="Arial" charset="0"/>
              </a:rPr>
              <a:t>Can Cooke’s method be used when our realisations are so subjective, and we want our models to be “wrongly calibrated but in the right direction”?</a:t>
            </a:r>
          </a:p>
          <a:p>
            <a:pPr eaLnBrk="1" hangingPunct="1"/>
            <a:r>
              <a:rPr lang="en-GB" sz="2200" smtClean="0">
                <a:latin typeface="Arial" charset="0"/>
                <a:cs typeface="Arial" charset="0"/>
              </a:rPr>
              <a:t>Can Bayesian methods be used for updating opinions based on subjective realisations?</a:t>
            </a:r>
          </a:p>
          <a:p>
            <a:pPr eaLnBrk="1" hangingPunct="1"/>
            <a:r>
              <a:rPr lang="en-GB" sz="2200" smtClean="0">
                <a:latin typeface="Arial" charset="0"/>
                <a:cs typeface="Arial" charset="0"/>
              </a:rPr>
              <a:t>What’s the best way to elicit correlation functions?</a:t>
            </a:r>
          </a:p>
          <a:p>
            <a:pPr eaLnBrk="1" hangingPunct="1"/>
            <a:r>
              <a:rPr lang="en-GB" sz="2200" smtClean="0">
                <a:latin typeface="Arial" charset="0"/>
                <a:cs typeface="Arial" charset="0"/>
              </a:rPr>
              <a:t>What’s the best way to empirically test our correlation functions against subjective realisations?</a:t>
            </a:r>
          </a:p>
          <a:p>
            <a:pPr eaLnBrk="1" hangingPunct="1"/>
            <a:r>
              <a:rPr lang="en-GB" sz="2200" smtClean="0">
                <a:latin typeface="Arial" charset="0"/>
                <a:cs typeface="Arial" charset="0"/>
              </a:rPr>
              <a:t>Will Donald Rumsfeld ever talk about the unknown knowns?</a:t>
            </a:r>
          </a:p>
          <a:p>
            <a:pPr eaLnBrk="1" hangingPunct="1"/>
            <a:endParaRPr lang="en-GB" sz="22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200" smtClean="0">
                <a:latin typeface="Arial" charset="0"/>
                <a:cs typeface="Arial" charset="0"/>
              </a:rPr>
              <a:t>Thank you for listening!</a:t>
            </a:r>
            <a:endParaRPr lang="en-GB" sz="2200" smtClean="0">
              <a:latin typeface="Arial" charset="0"/>
              <a:cs typeface="Arial" charset="0"/>
            </a:endParaRPr>
          </a:p>
        </p:txBody>
      </p:sp>
      <p:sp>
        <p:nvSpPr>
          <p:cNvPr id="70659" name="Title 2"/>
          <p:cNvSpPr>
            <a:spLocks noGrp="1"/>
          </p:cNvSpPr>
          <p:nvPr>
            <p:ph type="ctrTitle" idx="4294967295"/>
          </p:nvPr>
        </p:nvSpPr>
        <p:spPr bwMode="auto">
          <a:xfrm>
            <a:off x="468313" y="404813"/>
            <a:ext cx="7056437" cy="720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sz="3200" smtClean="0">
                <a:latin typeface="Arial" charset="0"/>
                <a:cs typeface="Arial" charset="0"/>
              </a:rPr>
              <a:t>Further questions to conclude</a:t>
            </a:r>
            <a:endParaRPr lang="en-GB" sz="3200" smtClean="0">
              <a:latin typeface="Arial" charset="0"/>
              <a:cs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5C0E35-CA1E-4393-95B5-99211C05709D}" type="slidenum">
              <a:rPr lang="en-GB" smtClean="0"/>
              <a:pPr>
                <a:defRPr/>
              </a:pPr>
              <a:t>33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1"/>
          <p:cNvSpPr>
            <a:spLocks noGrp="1"/>
          </p:cNvSpPr>
          <p:nvPr>
            <p:ph idx="4294967295"/>
          </p:nvPr>
        </p:nvSpPr>
        <p:spPr>
          <a:xfrm>
            <a:off x="457200" y="1557338"/>
            <a:ext cx="8229600" cy="762000"/>
          </a:xfrm>
        </p:spPr>
        <p:txBody>
          <a:bodyPr>
            <a:spAutoFit/>
          </a:bodyPr>
          <a:lstStyle/>
          <a:p>
            <a:pPr eaLnBrk="1" hangingPunct="1"/>
            <a:endParaRPr lang="en-GB" sz="2000" smtClean="0">
              <a:latin typeface="Arial" charset="0"/>
              <a:cs typeface="Arial" charset="0"/>
            </a:endParaRPr>
          </a:p>
          <a:p>
            <a:pPr eaLnBrk="1" hangingPunct="1"/>
            <a:endParaRPr lang="en-GB" sz="2000" smtClean="0">
              <a:latin typeface="Arial" charset="0"/>
              <a:cs typeface="Arial" charset="0"/>
            </a:endParaRPr>
          </a:p>
        </p:txBody>
      </p:sp>
      <p:sp>
        <p:nvSpPr>
          <p:cNvPr id="15362" name="Title 2"/>
          <p:cNvSpPr>
            <a:spLocks noGrp="1"/>
          </p:cNvSpPr>
          <p:nvPr>
            <p:ph type="ctrTitle" idx="4294967295"/>
          </p:nvPr>
        </p:nvSpPr>
        <p:spPr bwMode="auto">
          <a:xfrm>
            <a:off x="468313" y="404813"/>
            <a:ext cx="6985000" cy="720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sz="3600" smtClean="0">
                <a:latin typeface="Arial" charset="0"/>
                <a:cs typeface="Arial" charset="0"/>
              </a:rPr>
              <a:t>About Sellafield – 1947</a:t>
            </a:r>
          </a:p>
        </p:txBody>
      </p:sp>
      <p:pic>
        <p:nvPicPr>
          <p:cNvPr id="15366" name="Picture 6" descr="3859-464x3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1268413"/>
            <a:ext cx="6911975" cy="4797425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D035A-E8CA-4D43-A298-6AE522C60AED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1"/>
          <p:cNvSpPr>
            <a:spLocks noGrp="1"/>
          </p:cNvSpPr>
          <p:nvPr>
            <p:ph idx="4294967295"/>
          </p:nvPr>
        </p:nvSpPr>
        <p:spPr>
          <a:xfrm>
            <a:off x="457200" y="1557338"/>
            <a:ext cx="8229600" cy="762000"/>
          </a:xfrm>
        </p:spPr>
        <p:txBody>
          <a:bodyPr>
            <a:spAutoFit/>
          </a:bodyPr>
          <a:lstStyle/>
          <a:p>
            <a:pPr eaLnBrk="1" hangingPunct="1"/>
            <a:endParaRPr lang="en-GB" sz="2000" smtClean="0">
              <a:latin typeface="Arial" charset="0"/>
              <a:cs typeface="Arial" charset="0"/>
            </a:endParaRPr>
          </a:p>
          <a:p>
            <a:pPr eaLnBrk="1" hangingPunct="1"/>
            <a:endParaRPr lang="en-GB" sz="2000" smtClean="0">
              <a:latin typeface="Arial" charset="0"/>
              <a:cs typeface="Arial" charset="0"/>
            </a:endParaRPr>
          </a:p>
        </p:txBody>
      </p:sp>
      <p:sp>
        <p:nvSpPr>
          <p:cNvPr id="50179" name="Title 2"/>
          <p:cNvSpPr>
            <a:spLocks noGrp="1"/>
          </p:cNvSpPr>
          <p:nvPr>
            <p:ph type="ctrTitle" idx="4294967295"/>
          </p:nvPr>
        </p:nvSpPr>
        <p:spPr bwMode="auto">
          <a:xfrm>
            <a:off x="468313" y="404813"/>
            <a:ext cx="6985000" cy="720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sz="3600" smtClean="0">
                <a:latin typeface="Arial" charset="0"/>
                <a:cs typeface="Arial" charset="0"/>
              </a:rPr>
              <a:t>About Sellafield – </a:t>
            </a:r>
            <a:r>
              <a:rPr lang="en-GB" sz="3600" smtClean="0">
                <a:latin typeface="Arial" charset="0"/>
                <a:cs typeface="Arial" charset="0"/>
              </a:rPr>
              <a:t>2014</a:t>
            </a:r>
            <a:endParaRPr lang="en-GB" sz="3600" smtClean="0">
              <a:latin typeface="Arial" charset="0"/>
              <a:cs typeface="Arial" charset="0"/>
            </a:endParaRPr>
          </a:p>
        </p:txBody>
      </p:sp>
      <p:pic>
        <p:nvPicPr>
          <p:cNvPr id="50186" name="Picture 10" descr="sellafield-700x468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1303238"/>
            <a:ext cx="7056437" cy="4718050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5C0E35-CA1E-4393-95B5-99211C05709D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Content Placeholder 1"/>
          <p:cNvSpPr>
            <a:spLocks noGrp="1"/>
          </p:cNvSpPr>
          <p:nvPr>
            <p:ph idx="4294967295"/>
          </p:nvPr>
        </p:nvSpPr>
        <p:spPr>
          <a:xfrm>
            <a:off x="468313" y="1412776"/>
            <a:ext cx="8229600" cy="4222694"/>
          </a:xfrm>
        </p:spPr>
        <p:txBody>
          <a:bodyPr>
            <a:spAutoFit/>
          </a:bodyPr>
          <a:lstStyle/>
          <a:p>
            <a:pPr eaLnBrk="1" hangingPunct="1"/>
            <a:r>
              <a:rPr lang="en-GB" sz="2200" smtClean="0">
                <a:latin typeface="Arial" charset="0"/>
                <a:cs typeface="Arial" charset="0"/>
              </a:rPr>
              <a:t>How </a:t>
            </a:r>
            <a:r>
              <a:rPr lang="en-GB" sz="2200" smtClean="0">
                <a:latin typeface="Arial" charset="0"/>
                <a:cs typeface="Arial" charset="0"/>
              </a:rPr>
              <a:t>can estimates </a:t>
            </a:r>
            <a:r>
              <a:rPr lang="en-GB" sz="2200" smtClean="0">
                <a:latin typeface="Arial" charset="0"/>
                <a:cs typeface="Arial" charset="0"/>
              </a:rPr>
              <a:t>be effectively </a:t>
            </a:r>
            <a:r>
              <a:rPr lang="en-GB" sz="2200" smtClean="0">
                <a:latin typeface="Arial" charset="0"/>
                <a:cs typeface="Arial" charset="0"/>
              </a:rPr>
              <a:t>elicited when the </a:t>
            </a:r>
            <a:r>
              <a:rPr lang="en-GB" sz="2200" smtClean="0">
                <a:latin typeface="Arial" charset="0"/>
                <a:cs typeface="Arial" charset="0"/>
              </a:rPr>
              <a:t>subject matter is so </a:t>
            </a:r>
            <a:r>
              <a:rPr lang="en-GB" sz="2200" b="1" smtClean="0">
                <a:latin typeface="Arial" charset="0"/>
                <a:cs typeface="Arial" charset="0"/>
              </a:rPr>
              <a:t>contentious,</a:t>
            </a:r>
            <a:r>
              <a:rPr lang="en-GB" sz="2200" smtClean="0">
                <a:latin typeface="Arial" charset="0"/>
                <a:cs typeface="Arial" charset="0"/>
              </a:rPr>
              <a:t> and p</a:t>
            </a:r>
            <a:r>
              <a:rPr lang="en-GB" sz="2200" smtClean="0">
                <a:latin typeface="Arial" charset="0"/>
                <a:cs typeface="Arial" charset="0"/>
              </a:rPr>
              <a:t>eople </a:t>
            </a:r>
            <a:r>
              <a:rPr lang="en-GB" sz="2200" smtClean="0">
                <a:latin typeface="Arial" charset="0"/>
                <a:cs typeface="Arial" charset="0"/>
              </a:rPr>
              <a:t>may not feel </a:t>
            </a:r>
            <a:r>
              <a:rPr lang="en-GB" sz="2200" b="1" smtClean="0">
                <a:latin typeface="Arial" charset="0"/>
                <a:cs typeface="Arial" charset="0"/>
              </a:rPr>
              <a:t>incentivised</a:t>
            </a:r>
            <a:r>
              <a:rPr lang="en-GB" sz="2200" smtClean="0">
                <a:latin typeface="Arial" charset="0"/>
                <a:cs typeface="Arial" charset="0"/>
              </a:rPr>
              <a:t> </a:t>
            </a:r>
            <a:r>
              <a:rPr lang="en-GB" sz="2200" smtClean="0">
                <a:latin typeface="Arial" charset="0"/>
                <a:cs typeface="Arial" charset="0"/>
              </a:rPr>
              <a:t>to give honest </a:t>
            </a:r>
            <a:r>
              <a:rPr lang="en-GB" sz="2200" smtClean="0">
                <a:latin typeface="Arial" charset="0"/>
                <a:cs typeface="Arial" charset="0"/>
              </a:rPr>
              <a:t>opinions</a:t>
            </a:r>
            <a:r>
              <a:rPr lang="en-GB" sz="2200" smtClean="0">
                <a:latin typeface="Arial" charset="0"/>
                <a:cs typeface="Arial" charset="0"/>
              </a:rPr>
              <a:t>?</a:t>
            </a:r>
          </a:p>
          <a:p>
            <a:pPr lvl="1" eaLnBrk="1" hangingPunct="1"/>
            <a:endParaRPr lang="en-GB" sz="22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200" smtClean="0">
                <a:latin typeface="Arial" charset="0"/>
                <a:cs typeface="Arial" charset="0"/>
              </a:rPr>
              <a:t>How </a:t>
            </a:r>
            <a:r>
              <a:rPr lang="en-GB" sz="2200" smtClean="0">
                <a:latin typeface="Arial" charset="0"/>
                <a:cs typeface="Arial" charset="0"/>
              </a:rPr>
              <a:t>can an uncertainty model for a programme be </a:t>
            </a:r>
            <a:r>
              <a:rPr lang="en-GB" sz="2200" b="1" smtClean="0">
                <a:latin typeface="Arial" charset="0"/>
                <a:cs typeface="Arial" charset="0"/>
              </a:rPr>
              <a:t>empirically compared to </a:t>
            </a:r>
            <a:r>
              <a:rPr lang="en-GB" sz="2200" b="1" smtClean="0">
                <a:latin typeface="Arial" charset="0"/>
                <a:cs typeface="Arial" charset="0"/>
              </a:rPr>
              <a:t>reality</a:t>
            </a:r>
            <a:r>
              <a:rPr lang="en-GB" sz="2200" smtClean="0">
                <a:latin typeface="Arial" charset="0"/>
                <a:cs typeface="Arial" charset="0"/>
              </a:rPr>
              <a:t>?</a:t>
            </a:r>
          </a:p>
          <a:p>
            <a:pPr eaLnBrk="1" hangingPunct="1"/>
            <a:endParaRPr lang="en-GB" sz="22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200" smtClean="0">
                <a:latin typeface="Arial" charset="0"/>
                <a:cs typeface="Arial" charset="0"/>
              </a:rPr>
              <a:t>How should </a:t>
            </a:r>
            <a:r>
              <a:rPr lang="en-GB" sz="2200" b="1" smtClean="0">
                <a:latin typeface="Arial" charset="0"/>
                <a:cs typeface="Arial" charset="0"/>
              </a:rPr>
              <a:t>inter-dependencies</a:t>
            </a:r>
            <a:r>
              <a:rPr lang="en-GB" sz="2200" smtClean="0">
                <a:latin typeface="Arial" charset="0"/>
                <a:cs typeface="Arial" charset="0"/>
              </a:rPr>
              <a:t> between activities be </a:t>
            </a:r>
            <a:r>
              <a:rPr lang="en-GB" sz="2200" smtClean="0">
                <a:latin typeface="Arial" charset="0"/>
                <a:cs typeface="Arial" charset="0"/>
              </a:rPr>
              <a:t>elicited and quantified?</a:t>
            </a:r>
          </a:p>
          <a:p>
            <a:pPr eaLnBrk="1" hangingPunct="1"/>
            <a:endParaRPr lang="en-GB" sz="22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200" smtClean="0">
                <a:latin typeface="Arial" charset="0"/>
                <a:cs typeface="Arial" charset="0"/>
              </a:rPr>
              <a:t>Is it useful to </a:t>
            </a:r>
            <a:r>
              <a:rPr lang="en-GB" sz="2200" b="1" smtClean="0">
                <a:latin typeface="Arial" charset="0"/>
                <a:cs typeface="Arial" charset="0"/>
              </a:rPr>
              <a:t>quantify dissensus </a:t>
            </a:r>
            <a:r>
              <a:rPr lang="en-GB" sz="2200" smtClean="0">
                <a:latin typeface="Arial" charset="0"/>
                <a:cs typeface="Arial" charset="0"/>
              </a:rPr>
              <a:t>between experts?</a:t>
            </a:r>
            <a:endParaRPr lang="en-GB" sz="2200" smtClean="0">
              <a:latin typeface="Arial" charset="0"/>
              <a:cs typeface="Arial" charset="0"/>
            </a:endParaRPr>
          </a:p>
        </p:txBody>
      </p:sp>
      <p:sp>
        <p:nvSpPr>
          <p:cNvPr id="18434" name="Title 2"/>
          <p:cNvSpPr>
            <a:spLocks noGrp="1"/>
          </p:cNvSpPr>
          <p:nvPr>
            <p:ph type="ctrTitle" idx="4294967295"/>
          </p:nvPr>
        </p:nvSpPr>
        <p:spPr bwMode="auto">
          <a:xfrm>
            <a:off x="468313" y="404813"/>
            <a:ext cx="6985000" cy="720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sz="3600" smtClean="0">
                <a:latin typeface="Arial" charset="0"/>
                <a:cs typeface="Arial" charset="0"/>
              </a:rPr>
              <a:t>Key questions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D035A-E8CA-4D43-A298-6AE522C60AED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Content Placeholder 1"/>
          <p:cNvSpPr>
            <a:spLocks noGrp="1"/>
          </p:cNvSpPr>
          <p:nvPr>
            <p:ph idx="4294967295"/>
          </p:nvPr>
        </p:nvSpPr>
        <p:spPr>
          <a:xfrm>
            <a:off x="457200" y="1557338"/>
            <a:ext cx="8229600" cy="4967514"/>
          </a:xfrm>
        </p:spPr>
        <p:txBody>
          <a:bodyPr>
            <a:spAutoFit/>
          </a:bodyPr>
          <a:lstStyle/>
          <a:p>
            <a:pPr eaLnBrk="1" hangingPunct="1"/>
            <a:r>
              <a:rPr lang="en-GB" sz="2400" smtClean="0">
                <a:latin typeface="Arial" charset="0"/>
                <a:cs typeface="Arial" charset="0"/>
              </a:rPr>
              <a:t>Consider Donald Rumsfeld’s </a:t>
            </a:r>
            <a:r>
              <a:rPr lang="en-GB" sz="2400" smtClean="0">
                <a:latin typeface="Arial" charset="0"/>
                <a:cs typeface="Arial" charset="0"/>
              </a:rPr>
              <a:t>(in)famous </a:t>
            </a:r>
            <a:r>
              <a:rPr lang="en-GB" sz="2400" smtClean="0">
                <a:latin typeface="Arial" charset="0"/>
                <a:cs typeface="Arial" charset="0"/>
              </a:rPr>
              <a:t>categories of risk:</a:t>
            </a:r>
          </a:p>
          <a:p>
            <a:pPr eaLnBrk="1" hangingPunct="1"/>
            <a:endParaRPr lang="en-GB" sz="2400" smtClean="0">
              <a:latin typeface="Arial" charset="0"/>
              <a:cs typeface="Arial" charset="0"/>
            </a:endParaRPr>
          </a:p>
          <a:p>
            <a:pPr lvl="1" eaLnBrk="1" hangingPunct="1"/>
            <a:r>
              <a:rPr lang="en-GB" sz="2400" b="1" smtClean="0">
                <a:latin typeface="Arial" charset="0"/>
                <a:cs typeface="Arial" charset="0"/>
              </a:rPr>
              <a:t>Known knowns</a:t>
            </a:r>
            <a:r>
              <a:rPr lang="en-GB" sz="2400" smtClean="0">
                <a:latin typeface="Arial" charset="0"/>
                <a:cs typeface="Arial" charset="0"/>
              </a:rPr>
              <a:t>: Things that we know that we know (certainties).</a:t>
            </a:r>
          </a:p>
          <a:p>
            <a:pPr lvl="1" eaLnBrk="1" hangingPunct="1"/>
            <a:r>
              <a:rPr lang="en-GB" sz="2400" b="1" smtClean="0">
                <a:latin typeface="Arial" charset="0"/>
                <a:cs typeface="Arial" charset="0"/>
              </a:rPr>
              <a:t>Known unknowns</a:t>
            </a:r>
            <a:r>
              <a:rPr lang="en-GB" sz="2400" smtClean="0">
                <a:latin typeface="Arial" charset="0"/>
                <a:cs typeface="Arial" charset="0"/>
              </a:rPr>
              <a:t>: Things that we know that we don’t know (uncertainties).</a:t>
            </a:r>
          </a:p>
          <a:p>
            <a:pPr lvl="1" eaLnBrk="1" hangingPunct="1"/>
            <a:r>
              <a:rPr lang="en-GB" sz="2400" b="1" smtClean="0">
                <a:latin typeface="Arial" charset="0"/>
                <a:cs typeface="Arial" charset="0"/>
              </a:rPr>
              <a:t>Unknown unknowns</a:t>
            </a:r>
            <a:r>
              <a:rPr lang="en-GB" sz="2400" smtClean="0">
                <a:latin typeface="Arial" charset="0"/>
                <a:cs typeface="Arial" charset="0"/>
              </a:rPr>
              <a:t>: Things that we don’t know that we don’t know </a:t>
            </a:r>
            <a:r>
              <a:rPr lang="en-GB" sz="2400" smtClean="0">
                <a:latin typeface="Arial" charset="0"/>
                <a:cs typeface="Arial" charset="0"/>
              </a:rPr>
              <a:t>(pure unknowns).</a:t>
            </a:r>
            <a:endParaRPr lang="en-GB" sz="2400" smtClean="0">
              <a:latin typeface="Arial" charset="0"/>
              <a:cs typeface="Arial" charset="0"/>
            </a:endParaRPr>
          </a:p>
          <a:p>
            <a:pPr lvl="1" eaLnBrk="1" hangingPunct="1"/>
            <a:endParaRPr lang="en-GB" sz="24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400" smtClean="0">
                <a:latin typeface="Arial" charset="0"/>
                <a:cs typeface="Arial" charset="0"/>
              </a:rPr>
              <a:t>Typical risk </a:t>
            </a:r>
            <a:r>
              <a:rPr lang="en-GB" sz="2400" smtClean="0">
                <a:latin typeface="Arial" charset="0"/>
                <a:cs typeface="Arial" charset="0"/>
              </a:rPr>
              <a:t>training </a:t>
            </a:r>
            <a:r>
              <a:rPr lang="en-GB" sz="2400" smtClean="0">
                <a:latin typeface="Arial" charset="0"/>
                <a:cs typeface="Arial" charset="0"/>
              </a:rPr>
              <a:t>says we should try to</a:t>
            </a:r>
            <a:r>
              <a:rPr lang="en-GB" sz="2400" smtClean="0">
                <a:latin typeface="Arial" charset="0"/>
                <a:cs typeface="Arial" charset="0"/>
              </a:rPr>
              <a:t> minimise </a:t>
            </a:r>
            <a:r>
              <a:rPr lang="en-GB" sz="2400" smtClean="0">
                <a:latin typeface="Arial" charset="0"/>
                <a:cs typeface="Arial" charset="0"/>
              </a:rPr>
              <a:t>the unknown unknowns.</a:t>
            </a:r>
          </a:p>
        </p:txBody>
      </p:sp>
      <p:sp>
        <p:nvSpPr>
          <p:cNvPr id="19458" name="Title 2"/>
          <p:cNvSpPr>
            <a:spLocks noGrp="1"/>
          </p:cNvSpPr>
          <p:nvPr>
            <p:ph type="ctrTitle" idx="4294967295"/>
          </p:nvPr>
        </p:nvSpPr>
        <p:spPr bwMode="auto">
          <a:xfrm>
            <a:off x="468313" y="404813"/>
            <a:ext cx="6985000" cy="720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sz="3600" smtClean="0">
                <a:latin typeface="Arial" charset="0"/>
                <a:cs typeface="Arial" charset="0"/>
              </a:rPr>
              <a:t>The </a:t>
            </a:r>
            <a:r>
              <a:rPr lang="en-GB" sz="3600" smtClean="0">
                <a:latin typeface="Arial" charset="0"/>
                <a:cs typeface="Arial" charset="0"/>
              </a:rPr>
              <a:t>Rumsfeld-</a:t>
            </a:r>
            <a:r>
              <a:rPr lang="en-GB" sz="3600" err="1" smtClean="0">
                <a:latin typeface="Arial" charset="0"/>
                <a:cs typeface="Arial" charset="0"/>
              </a:rPr>
              <a:t>Žižek</a:t>
            </a:r>
            <a:r>
              <a:rPr lang="en-GB" sz="3600" smtClean="0">
                <a:latin typeface="Arial" charset="0"/>
                <a:cs typeface="Arial" charset="0"/>
              </a:rPr>
              <a:t> </a:t>
            </a:r>
            <a:r>
              <a:rPr lang="en-GB" sz="3600" smtClean="0">
                <a:latin typeface="Arial" charset="0"/>
                <a:cs typeface="Arial" charset="0"/>
              </a:rPr>
              <a:t>Window (I)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D035A-E8CA-4D43-A298-6AE522C60AED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Content Placeholder 1"/>
          <p:cNvSpPr>
            <a:spLocks noGrp="1"/>
          </p:cNvSpPr>
          <p:nvPr>
            <p:ph idx="4294967295"/>
          </p:nvPr>
        </p:nvSpPr>
        <p:spPr>
          <a:xfrm>
            <a:off x="457200" y="1557338"/>
            <a:ext cx="8229600" cy="4955203"/>
          </a:xfrm>
        </p:spPr>
        <p:txBody>
          <a:bodyPr>
            <a:spAutoFit/>
          </a:bodyPr>
          <a:lstStyle/>
          <a:p>
            <a:pPr eaLnBrk="1" hangingPunct="1"/>
            <a:r>
              <a:rPr lang="en-GB" sz="2000" smtClean="0">
                <a:latin typeface="Arial" charset="0"/>
                <a:cs typeface="Arial" charset="0"/>
              </a:rPr>
              <a:t>Political philosopher </a:t>
            </a:r>
            <a:r>
              <a:rPr lang="en-GB" sz="2000" err="1" smtClean="0">
                <a:latin typeface="Arial" charset="0"/>
                <a:cs typeface="Arial" charset="0"/>
              </a:rPr>
              <a:t>Slavoj</a:t>
            </a:r>
            <a:r>
              <a:rPr lang="en-GB" sz="2000" smtClean="0">
                <a:latin typeface="Arial" charset="0"/>
                <a:cs typeface="Arial" charset="0"/>
              </a:rPr>
              <a:t> </a:t>
            </a:r>
            <a:r>
              <a:rPr lang="en-GB" sz="2000" err="1" smtClean="0">
                <a:latin typeface="Arial" charset="0"/>
                <a:cs typeface="Arial" charset="0"/>
              </a:rPr>
              <a:t>Žižek</a:t>
            </a:r>
            <a:r>
              <a:rPr lang="en-GB" sz="2000" smtClean="0">
                <a:latin typeface="Arial" charset="0"/>
                <a:cs typeface="Arial" charset="0"/>
              </a:rPr>
              <a:t> </a:t>
            </a:r>
            <a:r>
              <a:rPr lang="en-GB" sz="2000" smtClean="0">
                <a:latin typeface="Arial" charset="0"/>
                <a:cs typeface="Arial" charset="0"/>
              </a:rPr>
              <a:t>has pointed out that Rumsfeld missed a category:</a:t>
            </a:r>
          </a:p>
          <a:p>
            <a:pPr lvl="1" eaLnBrk="1" hangingPunct="1"/>
            <a:r>
              <a:rPr lang="en-GB" sz="2000" b="1" smtClean="0">
                <a:latin typeface="Arial" charset="0"/>
                <a:cs typeface="Arial" charset="0"/>
              </a:rPr>
              <a:t>Unknown knowns</a:t>
            </a:r>
            <a:r>
              <a:rPr lang="en-GB" sz="2000" smtClean="0">
                <a:latin typeface="Arial" charset="0"/>
                <a:cs typeface="Arial" charset="0"/>
              </a:rPr>
              <a:t>: Things that we don’t know that we know</a:t>
            </a:r>
            <a:r>
              <a:rPr lang="en-GB" sz="2000" smtClean="0">
                <a:latin typeface="Arial" charset="0"/>
                <a:cs typeface="Arial" charset="0"/>
              </a:rPr>
              <a:t>.</a:t>
            </a:r>
          </a:p>
          <a:p>
            <a:pPr lvl="1" eaLnBrk="1" hangingPunct="1"/>
            <a:endParaRPr lang="en-GB" sz="20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000" smtClean="0">
                <a:latin typeface="Arial" charset="0"/>
                <a:cs typeface="Arial" charset="0"/>
              </a:rPr>
              <a:t>What does this mean though</a:t>
            </a:r>
            <a:r>
              <a:rPr lang="en-GB" sz="2000" smtClean="0">
                <a:latin typeface="Arial" charset="0"/>
                <a:cs typeface="Arial" charset="0"/>
              </a:rPr>
              <a:t>?</a:t>
            </a:r>
            <a:endParaRPr lang="en-GB" sz="20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000" smtClean="0">
                <a:latin typeface="Arial" charset="0"/>
                <a:cs typeface="Arial" charset="0"/>
              </a:rPr>
              <a:t>There are two interpretations:</a:t>
            </a:r>
          </a:p>
          <a:p>
            <a:pPr lvl="1" eaLnBrk="1" hangingPunct="1"/>
            <a:r>
              <a:rPr lang="en-GB" sz="2000" smtClean="0">
                <a:latin typeface="Arial" charset="0"/>
                <a:cs typeface="Arial" charset="0"/>
              </a:rPr>
              <a:t>Things we know about, but take for granted to the point that we’ve forgotten about them </a:t>
            </a:r>
            <a:r>
              <a:rPr lang="en-GB" sz="2000" smtClean="0">
                <a:latin typeface="Arial" charset="0"/>
                <a:cs typeface="Arial" charset="0"/>
              </a:rPr>
              <a:t>(</a:t>
            </a:r>
            <a:r>
              <a:rPr lang="en-GB" sz="2000" b="1" smtClean="0">
                <a:latin typeface="Arial" charset="0"/>
                <a:cs typeface="Arial" charset="0"/>
              </a:rPr>
              <a:t>unconscious assumptions</a:t>
            </a:r>
            <a:r>
              <a:rPr lang="en-GB" sz="2000" smtClean="0">
                <a:latin typeface="Arial" charset="0"/>
                <a:cs typeface="Arial" charset="0"/>
              </a:rPr>
              <a:t>).</a:t>
            </a:r>
            <a:endParaRPr lang="en-GB" sz="2000" smtClean="0">
              <a:latin typeface="Arial" charset="0"/>
              <a:cs typeface="Arial" charset="0"/>
            </a:endParaRPr>
          </a:p>
          <a:p>
            <a:pPr lvl="1" eaLnBrk="1" hangingPunct="1"/>
            <a:r>
              <a:rPr lang="en-GB" sz="2000" smtClean="0">
                <a:latin typeface="Arial" charset="0"/>
                <a:cs typeface="Arial" charset="0"/>
              </a:rPr>
              <a:t>Things that we know about, but are afraid to talk about openly </a:t>
            </a:r>
            <a:r>
              <a:rPr lang="en-GB" sz="2000" smtClean="0">
                <a:latin typeface="Arial" charset="0"/>
                <a:cs typeface="Arial" charset="0"/>
              </a:rPr>
              <a:t>(</a:t>
            </a:r>
            <a:r>
              <a:rPr lang="en-GB" sz="2000" b="1" smtClean="0">
                <a:latin typeface="Arial" charset="0"/>
                <a:cs typeface="Arial" charset="0"/>
              </a:rPr>
              <a:t>unspeakable assumptions </a:t>
            </a:r>
            <a:r>
              <a:rPr lang="en-GB" sz="2000" smtClean="0">
                <a:latin typeface="Arial" charset="0"/>
                <a:cs typeface="Arial" charset="0"/>
              </a:rPr>
              <a:t>or </a:t>
            </a:r>
            <a:r>
              <a:rPr lang="en-GB" sz="2000" smtClean="0">
                <a:latin typeface="Arial" charset="0"/>
                <a:cs typeface="Arial" charset="0"/>
              </a:rPr>
              <a:t>‘</a:t>
            </a:r>
            <a:r>
              <a:rPr lang="en-GB" sz="2000" b="1" smtClean="0">
                <a:latin typeface="Arial" charset="0"/>
                <a:cs typeface="Arial" charset="0"/>
              </a:rPr>
              <a:t>elephants in the room</a:t>
            </a:r>
            <a:r>
              <a:rPr lang="en-GB" sz="2000" smtClean="0">
                <a:latin typeface="Arial" charset="0"/>
                <a:cs typeface="Arial" charset="0"/>
              </a:rPr>
              <a:t>’).</a:t>
            </a:r>
          </a:p>
          <a:p>
            <a:pPr lvl="1" eaLnBrk="1" hangingPunct="1"/>
            <a:endParaRPr lang="en-GB" sz="20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2000" err="1" smtClean="0">
                <a:latin typeface="Arial" charset="0"/>
                <a:cs typeface="Arial" charset="0"/>
              </a:rPr>
              <a:t>Žižek’s</a:t>
            </a:r>
            <a:r>
              <a:rPr lang="en-GB" sz="2000" smtClean="0">
                <a:latin typeface="Arial" charset="0"/>
                <a:cs typeface="Arial" charset="0"/>
              </a:rPr>
              <a:t> </a:t>
            </a:r>
            <a:r>
              <a:rPr lang="en-GB" sz="2000" smtClean="0">
                <a:latin typeface="Arial" charset="0"/>
                <a:cs typeface="Arial" charset="0"/>
              </a:rPr>
              <a:t>thesis is that there is </a:t>
            </a:r>
            <a:r>
              <a:rPr lang="en-GB" sz="2000" b="1" smtClean="0">
                <a:latin typeface="Arial" charset="0"/>
                <a:cs typeface="Arial" charset="0"/>
              </a:rPr>
              <a:t>no clear dividing line </a:t>
            </a:r>
            <a:r>
              <a:rPr lang="en-GB" sz="2000" smtClean="0">
                <a:latin typeface="Arial" charset="0"/>
                <a:cs typeface="Arial" charset="0"/>
              </a:rPr>
              <a:t>between </a:t>
            </a:r>
            <a:r>
              <a:rPr lang="en-GB" sz="2000" smtClean="0">
                <a:latin typeface="Arial" charset="0"/>
                <a:cs typeface="Arial" charset="0"/>
              </a:rPr>
              <a:t>these interpretations</a:t>
            </a:r>
            <a:r>
              <a:rPr lang="en-GB" sz="2000" smtClean="0">
                <a:latin typeface="Arial" charset="0"/>
                <a:cs typeface="Arial" charset="0"/>
              </a:rPr>
              <a:t>, so </a:t>
            </a:r>
            <a:r>
              <a:rPr lang="en-GB" sz="2000" smtClean="0">
                <a:latin typeface="Arial" charset="0"/>
                <a:cs typeface="Arial" charset="0"/>
              </a:rPr>
              <a:t>Rumsfeld’s</a:t>
            </a:r>
            <a:r>
              <a:rPr lang="en-GB" sz="2000" smtClean="0">
                <a:latin typeface="Arial" charset="0"/>
                <a:cs typeface="Arial" charset="0"/>
              </a:rPr>
              <a:t> </a:t>
            </a:r>
            <a:r>
              <a:rPr lang="en-GB" sz="2000" smtClean="0">
                <a:latin typeface="Arial" charset="0"/>
                <a:cs typeface="Arial" charset="0"/>
              </a:rPr>
              <a:t>decisions </a:t>
            </a:r>
            <a:r>
              <a:rPr lang="en-GB" sz="2000" smtClean="0">
                <a:latin typeface="Arial" charset="0"/>
                <a:cs typeface="Arial" charset="0"/>
              </a:rPr>
              <a:t>were</a:t>
            </a:r>
            <a:r>
              <a:rPr lang="en-GB" sz="2000" smtClean="0">
                <a:latin typeface="Arial" charset="0"/>
                <a:cs typeface="Arial" charset="0"/>
              </a:rPr>
              <a:t> </a:t>
            </a:r>
            <a:r>
              <a:rPr lang="en-GB" sz="2000" smtClean="0">
                <a:latin typeface="Arial" charset="0"/>
                <a:cs typeface="Arial" charset="0"/>
              </a:rPr>
              <a:t>driven by them</a:t>
            </a:r>
            <a:r>
              <a:rPr lang="en-GB" sz="2000" smtClean="0">
                <a:latin typeface="Arial" charset="0"/>
                <a:cs typeface="Arial" charset="0"/>
              </a:rPr>
              <a:t>.</a:t>
            </a:r>
          </a:p>
          <a:p>
            <a:pPr eaLnBrk="1" hangingPunct="1"/>
            <a:r>
              <a:rPr lang="en-GB" sz="2000" smtClean="0">
                <a:latin typeface="Arial" charset="0"/>
                <a:cs typeface="Arial" charset="0"/>
              </a:rPr>
              <a:t>He also argues that </a:t>
            </a:r>
            <a:r>
              <a:rPr lang="en-GB" sz="2000" b="1" smtClean="0">
                <a:latin typeface="Arial" charset="0"/>
                <a:cs typeface="Arial" charset="0"/>
              </a:rPr>
              <a:t>our decisions </a:t>
            </a:r>
            <a:r>
              <a:rPr lang="en-GB" sz="2000" smtClean="0">
                <a:latin typeface="Arial" charset="0"/>
                <a:cs typeface="Arial" charset="0"/>
              </a:rPr>
              <a:t>are driven by them too.</a:t>
            </a:r>
            <a:endParaRPr lang="en-GB" sz="2000" smtClean="0">
              <a:latin typeface="Arial" charset="0"/>
              <a:cs typeface="Arial" charset="0"/>
            </a:endParaRPr>
          </a:p>
        </p:txBody>
      </p:sp>
      <p:sp>
        <p:nvSpPr>
          <p:cNvPr id="55299" name="Title 2"/>
          <p:cNvSpPr>
            <a:spLocks noGrp="1"/>
          </p:cNvSpPr>
          <p:nvPr>
            <p:ph type="ctrTitle" idx="4294967295"/>
          </p:nvPr>
        </p:nvSpPr>
        <p:spPr bwMode="auto">
          <a:xfrm>
            <a:off x="468313" y="404813"/>
            <a:ext cx="6985000" cy="720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sz="3600" smtClean="0">
                <a:latin typeface="Arial" charset="0"/>
                <a:cs typeface="Arial" charset="0"/>
              </a:rPr>
              <a:t>The </a:t>
            </a:r>
            <a:r>
              <a:rPr lang="en-GB" sz="3600" smtClean="0">
                <a:latin typeface="Arial" charset="0"/>
                <a:cs typeface="Arial" charset="0"/>
              </a:rPr>
              <a:t>Rumsfeld-</a:t>
            </a:r>
            <a:r>
              <a:rPr lang="en-GB" sz="3600" err="1" smtClean="0">
                <a:latin typeface="Arial" charset="0"/>
                <a:cs typeface="Arial" charset="0"/>
              </a:rPr>
              <a:t>Žižek</a:t>
            </a:r>
            <a:r>
              <a:rPr lang="en-GB" sz="3600" smtClean="0">
                <a:latin typeface="Arial" charset="0"/>
                <a:cs typeface="Arial" charset="0"/>
              </a:rPr>
              <a:t> Window (</a:t>
            </a:r>
            <a:r>
              <a:rPr lang="en-GB" sz="3600" smtClean="0">
                <a:latin typeface="Arial" charset="0"/>
                <a:cs typeface="Arial" charset="0"/>
              </a:rPr>
              <a:t>II)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5C0E35-CA1E-4393-95B5-99211C05709D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Content Placeholder 1"/>
          <p:cNvSpPr>
            <a:spLocks noGrp="1"/>
          </p:cNvSpPr>
          <p:nvPr>
            <p:ph idx="4294967295"/>
          </p:nvPr>
        </p:nvSpPr>
        <p:spPr>
          <a:xfrm>
            <a:off x="468313" y="1484313"/>
            <a:ext cx="8229600" cy="5324535"/>
          </a:xfrm>
        </p:spPr>
        <p:txBody>
          <a:bodyPr>
            <a:spAutoFit/>
          </a:bodyPr>
          <a:lstStyle/>
          <a:p>
            <a:pPr eaLnBrk="1" hangingPunct="1"/>
            <a:r>
              <a:rPr lang="en-GB" sz="1700">
                <a:latin typeface="Arial" charset="0"/>
                <a:cs typeface="Arial" charset="0"/>
              </a:rPr>
              <a:t>A</a:t>
            </a:r>
            <a:r>
              <a:rPr lang="en-GB" sz="1700" smtClean="0">
                <a:latin typeface="Arial" charset="0"/>
                <a:cs typeface="Arial" charset="0"/>
              </a:rPr>
              <a:t>fter a </a:t>
            </a:r>
            <a:r>
              <a:rPr lang="en-GB" sz="1700" b="1" smtClean="0">
                <a:latin typeface="Arial" charset="0"/>
                <a:cs typeface="Arial" charset="0"/>
              </a:rPr>
              <a:t>disaster </a:t>
            </a:r>
            <a:r>
              <a:rPr lang="en-GB" sz="1700" smtClean="0">
                <a:latin typeface="Arial" charset="0"/>
                <a:cs typeface="Arial" charset="0"/>
              </a:rPr>
              <a:t>occurs, </a:t>
            </a:r>
            <a:r>
              <a:rPr lang="en-GB" sz="1700" smtClean="0">
                <a:latin typeface="Arial" charset="0"/>
                <a:cs typeface="Arial" charset="0"/>
              </a:rPr>
              <a:t>responses from </a:t>
            </a:r>
            <a:r>
              <a:rPr lang="en-GB" sz="1700" smtClean="0">
                <a:latin typeface="Arial" charset="0"/>
                <a:cs typeface="Arial" charset="0"/>
              </a:rPr>
              <a:t>representatives </a:t>
            </a:r>
            <a:r>
              <a:rPr lang="en-GB" sz="1700" smtClean="0">
                <a:latin typeface="Arial" charset="0"/>
                <a:cs typeface="Arial" charset="0"/>
              </a:rPr>
              <a:t>are typically:</a:t>
            </a:r>
          </a:p>
          <a:p>
            <a:pPr lvl="1" eaLnBrk="1" hangingPunct="1"/>
            <a:r>
              <a:rPr lang="en-GB" sz="1700" smtClean="0">
                <a:latin typeface="Arial" charset="0"/>
                <a:cs typeface="Arial" charset="0"/>
              </a:rPr>
              <a:t>At first: “No-one could ever have seen this coming.” </a:t>
            </a:r>
          </a:p>
          <a:p>
            <a:pPr lvl="2" eaLnBrk="1" hangingPunct="1"/>
            <a:r>
              <a:rPr lang="en-GB" sz="1700" smtClean="0">
                <a:latin typeface="Arial" charset="0"/>
                <a:cs typeface="Arial" charset="0"/>
              </a:rPr>
              <a:t>[Translation: It’s </a:t>
            </a:r>
            <a:r>
              <a:rPr lang="en-GB" sz="1700" b="1" smtClean="0">
                <a:latin typeface="Arial" charset="0"/>
                <a:cs typeface="Arial" charset="0"/>
              </a:rPr>
              <a:t>no-one’s</a:t>
            </a:r>
            <a:r>
              <a:rPr lang="en-GB" sz="1700" smtClean="0">
                <a:latin typeface="Arial" charset="0"/>
                <a:cs typeface="Arial" charset="0"/>
              </a:rPr>
              <a:t> fault.]</a:t>
            </a:r>
          </a:p>
          <a:p>
            <a:pPr lvl="1" eaLnBrk="1" hangingPunct="1"/>
            <a:r>
              <a:rPr lang="en-GB" sz="1700" smtClean="0">
                <a:latin typeface="Arial" charset="0"/>
                <a:cs typeface="Arial" charset="0"/>
              </a:rPr>
              <a:t>Then: </a:t>
            </a:r>
            <a:r>
              <a:rPr lang="en-GB" sz="1700" smtClean="0">
                <a:latin typeface="Arial" charset="0"/>
                <a:cs typeface="Arial" charset="0"/>
              </a:rPr>
              <a:t>“Our experts might have seen this coming if our </a:t>
            </a:r>
            <a:r>
              <a:rPr lang="en-GB" sz="1700" smtClean="0">
                <a:latin typeface="Arial" charset="0"/>
                <a:cs typeface="Arial" charset="0"/>
              </a:rPr>
              <a:t>analysts </a:t>
            </a:r>
            <a:r>
              <a:rPr lang="en-GB" sz="1700" smtClean="0">
                <a:latin typeface="Arial" charset="0"/>
                <a:cs typeface="Arial" charset="0"/>
              </a:rPr>
              <a:t>had used better </a:t>
            </a:r>
            <a:r>
              <a:rPr lang="en-GB" sz="1700" smtClean="0">
                <a:latin typeface="Arial" charset="0"/>
                <a:cs typeface="Arial" charset="0"/>
              </a:rPr>
              <a:t>identification </a:t>
            </a:r>
            <a:r>
              <a:rPr lang="en-GB" sz="1700" smtClean="0">
                <a:latin typeface="Arial" charset="0"/>
                <a:cs typeface="Arial" charset="0"/>
              </a:rPr>
              <a:t>techniques.” </a:t>
            </a:r>
          </a:p>
          <a:p>
            <a:pPr lvl="2" eaLnBrk="1" hangingPunct="1"/>
            <a:r>
              <a:rPr lang="en-GB" sz="1700" smtClean="0">
                <a:latin typeface="Arial" charset="0"/>
                <a:cs typeface="Arial" charset="0"/>
              </a:rPr>
              <a:t>[Translation: It’s the </a:t>
            </a:r>
            <a:r>
              <a:rPr lang="en-GB" sz="1700" b="1" smtClean="0">
                <a:latin typeface="Arial" charset="0"/>
                <a:cs typeface="Arial" charset="0"/>
              </a:rPr>
              <a:t>risk </a:t>
            </a:r>
            <a:r>
              <a:rPr lang="en-GB" sz="1700" b="1" smtClean="0">
                <a:latin typeface="Arial" charset="0"/>
                <a:cs typeface="Arial" charset="0"/>
              </a:rPr>
              <a:t>analysts’</a:t>
            </a:r>
            <a:r>
              <a:rPr lang="en-GB" sz="1700" smtClean="0">
                <a:latin typeface="Arial" charset="0"/>
                <a:cs typeface="Arial" charset="0"/>
              </a:rPr>
              <a:t> </a:t>
            </a:r>
            <a:r>
              <a:rPr lang="en-GB" sz="1700" smtClean="0">
                <a:latin typeface="Arial" charset="0"/>
                <a:cs typeface="Arial" charset="0"/>
              </a:rPr>
              <a:t>fault.]</a:t>
            </a:r>
          </a:p>
          <a:p>
            <a:pPr lvl="1" eaLnBrk="1" hangingPunct="1"/>
            <a:r>
              <a:rPr lang="en-GB" sz="1700" smtClean="0">
                <a:latin typeface="Arial" charset="0"/>
                <a:cs typeface="Arial" charset="0"/>
              </a:rPr>
              <a:t>Then: </a:t>
            </a:r>
            <a:r>
              <a:rPr lang="en-GB" sz="1700" smtClean="0">
                <a:latin typeface="Arial" charset="0"/>
                <a:cs typeface="Arial" charset="0"/>
              </a:rPr>
              <a:t>“Our experts did identify the risk, but they underestimated its likelihood.” </a:t>
            </a:r>
          </a:p>
          <a:p>
            <a:pPr lvl="2" eaLnBrk="1" hangingPunct="1"/>
            <a:r>
              <a:rPr lang="en-GB" sz="1700" smtClean="0">
                <a:latin typeface="Arial" charset="0"/>
                <a:cs typeface="Arial" charset="0"/>
              </a:rPr>
              <a:t>[Translation: It’s the </a:t>
            </a:r>
            <a:r>
              <a:rPr lang="en-GB" sz="1700" b="1" smtClean="0">
                <a:latin typeface="Arial" charset="0"/>
                <a:cs typeface="Arial" charset="0"/>
              </a:rPr>
              <a:t>experts’ </a:t>
            </a:r>
            <a:r>
              <a:rPr lang="en-GB" sz="1700" b="1" smtClean="0">
                <a:latin typeface="Arial" charset="0"/>
                <a:cs typeface="Arial" charset="0"/>
              </a:rPr>
              <a:t>fault </a:t>
            </a:r>
            <a:r>
              <a:rPr lang="en-GB" sz="1700" smtClean="0">
                <a:latin typeface="Arial" charset="0"/>
                <a:cs typeface="Arial" charset="0"/>
              </a:rPr>
              <a:t>(and partly the analyst’s).]</a:t>
            </a:r>
          </a:p>
          <a:p>
            <a:pPr lvl="1" eaLnBrk="1" hangingPunct="1"/>
            <a:r>
              <a:rPr lang="en-GB" sz="1700" smtClean="0">
                <a:latin typeface="Arial" charset="0"/>
                <a:cs typeface="Arial" charset="0"/>
              </a:rPr>
              <a:t>Then finally: </a:t>
            </a:r>
            <a:r>
              <a:rPr lang="en-GB" sz="1700" smtClean="0">
                <a:latin typeface="Arial" charset="0"/>
                <a:cs typeface="Arial" charset="0"/>
              </a:rPr>
              <a:t>“Our experts did see this coming, they quantified its likelihood properly, </a:t>
            </a:r>
            <a:r>
              <a:rPr lang="en-GB" sz="1700" i="1" smtClean="0">
                <a:latin typeface="Arial" charset="0"/>
                <a:cs typeface="Arial" charset="0"/>
              </a:rPr>
              <a:t>and</a:t>
            </a:r>
            <a:r>
              <a:rPr lang="en-GB" sz="1700" smtClean="0">
                <a:latin typeface="Arial" charset="0"/>
                <a:cs typeface="Arial" charset="0"/>
              </a:rPr>
              <a:t> they reported it to </a:t>
            </a:r>
            <a:r>
              <a:rPr lang="en-GB" sz="1700" smtClean="0">
                <a:latin typeface="Arial" charset="0"/>
                <a:cs typeface="Arial" charset="0"/>
              </a:rPr>
              <a:t>the</a:t>
            </a:r>
            <a:r>
              <a:rPr lang="en-GB" sz="1700" smtClean="0">
                <a:latin typeface="Arial" charset="0"/>
                <a:cs typeface="Arial" charset="0"/>
              </a:rPr>
              <a:t> </a:t>
            </a:r>
            <a:r>
              <a:rPr lang="en-GB" sz="1700" smtClean="0">
                <a:latin typeface="Arial" charset="0"/>
                <a:cs typeface="Arial" charset="0"/>
              </a:rPr>
              <a:t>bosses, but their views were </a:t>
            </a:r>
            <a:r>
              <a:rPr lang="en-GB" sz="1700" smtClean="0">
                <a:latin typeface="Arial" charset="0"/>
                <a:cs typeface="Arial" charset="0"/>
              </a:rPr>
              <a:t>disregarded, </a:t>
            </a:r>
            <a:r>
              <a:rPr lang="en-GB" sz="1700" smtClean="0">
                <a:latin typeface="Arial" charset="0"/>
                <a:cs typeface="Arial" charset="0"/>
              </a:rPr>
              <a:t>and strong hints were given that they would be better off not talking about it any more.” </a:t>
            </a:r>
          </a:p>
          <a:p>
            <a:pPr lvl="2" eaLnBrk="1" hangingPunct="1"/>
            <a:r>
              <a:rPr lang="en-GB" sz="1700" smtClean="0">
                <a:latin typeface="Arial" charset="0"/>
                <a:cs typeface="Arial" charset="0"/>
              </a:rPr>
              <a:t>[Translation: It’s the </a:t>
            </a:r>
            <a:r>
              <a:rPr lang="en-GB" sz="1700" b="1" smtClean="0">
                <a:latin typeface="Arial" charset="0"/>
                <a:cs typeface="Arial" charset="0"/>
              </a:rPr>
              <a:t>bosses’ fault </a:t>
            </a:r>
            <a:r>
              <a:rPr lang="en-GB" sz="1700" smtClean="0">
                <a:latin typeface="Arial" charset="0"/>
                <a:cs typeface="Arial" charset="0"/>
              </a:rPr>
              <a:t>(or is it everyone’s</a:t>
            </a:r>
            <a:r>
              <a:rPr lang="en-GB" sz="1700" smtClean="0">
                <a:latin typeface="Arial" charset="0"/>
                <a:cs typeface="Arial" charset="0"/>
              </a:rPr>
              <a:t>?).]</a:t>
            </a:r>
          </a:p>
          <a:p>
            <a:pPr lvl="2" eaLnBrk="1" hangingPunct="1"/>
            <a:endParaRPr lang="en-GB" sz="17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1700" smtClean="0">
                <a:latin typeface="Arial" charset="0"/>
                <a:cs typeface="Arial" charset="0"/>
              </a:rPr>
              <a:t>In other words, conversational processes that don’t try to make the unspeakable </a:t>
            </a:r>
            <a:r>
              <a:rPr lang="en-GB" sz="1700" err="1" smtClean="0">
                <a:latin typeface="Arial" charset="0"/>
                <a:cs typeface="Arial" charset="0"/>
              </a:rPr>
              <a:t>speakable</a:t>
            </a:r>
            <a:r>
              <a:rPr lang="en-GB" sz="1700" smtClean="0">
                <a:latin typeface="Arial" charset="0"/>
                <a:cs typeface="Arial" charset="0"/>
              </a:rPr>
              <a:t> </a:t>
            </a:r>
            <a:r>
              <a:rPr lang="en-GB" sz="1700" b="1" smtClean="0">
                <a:latin typeface="Arial" charset="0"/>
                <a:cs typeface="Arial" charset="0"/>
              </a:rPr>
              <a:t>at the point in time when decisions are being made </a:t>
            </a:r>
            <a:r>
              <a:rPr lang="en-GB" sz="1700" smtClean="0">
                <a:latin typeface="Arial" charset="0"/>
                <a:cs typeface="Arial" charset="0"/>
              </a:rPr>
              <a:t>are very likely to lead to failures.</a:t>
            </a:r>
          </a:p>
        </p:txBody>
      </p:sp>
      <p:sp>
        <p:nvSpPr>
          <p:cNvPr id="20482" name="Title 2"/>
          <p:cNvSpPr>
            <a:spLocks noGrp="1"/>
          </p:cNvSpPr>
          <p:nvPr>
            <p:ph type="ctrTitle" idx="4294967295"/>
          </p:nvPr>
        </p:nvSpPr>
        <p:spPr bwMode="auto">
          <a:xfrm>
            <a:off x="468313" y="404813"/>
            <a:ext cx="6985000" cy="720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sz="3600" smtClean="0">
                <a:latin typeface="Arial" charset="0"/>
                <a:cs typeface="Arial" charset="0"/>
              </a:rPr>
              <a:t>Typical post-disaster statements</a:t>
            </a:r>
            <a:endParaRPr lang="en-GB" sz="3600" smtClean="0">
              <a:latin typeface="Arial" charset="0"/>
              <a:cs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D035A-E8CA-4D43-A298-6AE522C60AED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7713</TotalTime>
  <Words>2787</Words>
  <Application>Microsoft Office PowerPoint</Application>
  <PresentationFormat>On-screen Show (4:3)</PresentationFormat>
  <Paragraphs>281</Paragraphs>
  <Slides>34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7" baseType="lpstr">
      <vt:lpstr>Arial</vt:lpstr>
      <vt:lpstr>Calibri</vt:lpstr>
      <vt:lpstr>Office Theme</vt:lpstr>
      <vt:lpstr>Challenges in the elicitation and analysis of contentious estimates in the field of large scale nuclear decommissioning programmes</vt:lpstr>
      <vt:lpstr>About Sellafield</vt:lpstr>
      <vt:lpstr>About Sellafield – World War II</vt:lpstr>
      <vt:lpstr>About Sellafield – 1947</vt:lpstr>
      <vt:lpstr>About Sellafield – 2014</vt:lpstr>
      <vt:lpstr>Key questions</vt:lpstr>
      <vt:lpstr>The Rumsfeld-Žižek Window (I)</vt:lpstr>
      <vt:lpstr>The Rumsfeld-Žižek Window (II)</vt:lpstr>
      <vt:lpstr>Typical post-disaster statements</vt:lpstr>
      <vt:lpstr>PowerPoint Presentation</vt:lpstr>
      <vt:lpstr>PowerPoint Presentation</vt:lpstr>
      <vt:lpstr>PowerPoint Presentation</vt:lpstr>
      <vt:lpstr>Typically contentious quantities</vt:lpstr>
      <vt:lpstr>Quantification (I)</vt:lpstr>
      <vt:lpstr>Quantification (II)</vt:lpstr>
      <vt:lpstr>Quantification (III)</vt:lpstr>
      <vt:lpstr>Quant versus Qual descriptions</vt:lpstr>
      <vt:lpstr>Experts’ reaction to this exercise</vt:lpstr>
      <vt:lpstr>Methods used so far at SL (V)</vt:lpstr>
      <vt:lpstr>Methods used so far at SL (VI)</vt:lpstr>
      <vt:lpstr>Concerns about the method</vt:lpstr>
      <vt:lpstr>1. Reducing iteration bias</vt:lpstr>
      <vt:lpstr>2. Reducing spurious comparisons</vt:lpstr>
      <vt:lpstr>3. Empirical checking (I)</vt:lpstr>
      <vt:lpstr>3. Empirical checking (II)</vt:lpstr>
      <vt:lpstr>4. Being dependent on copulas (I)</vt:lpstr>
      <vt:lpstr>4. Being dependent on copulas (II)</vt:lpstr>
      <vt:lpstr>5. Making dissensus useful (I)</vt:lpstr>
      <vt:lpstr>5. Making dissensus useful (II)</vt:lpstr>
      <vt:lpstr>5. Making dissensus useful (III)</vt:lpstr>
      <vt:lpstr>5. Making dissensus useful (VI)</vt:lpstr>
      <vt:lpstr>5. Making dissensus useful (VI)</vt:lpstr>
      <vt:lpstr>Further questions to conclude</vt:lpstr>
      <vt:lpstr>PowerPoint Presentation</vt:lpstr>
    </vt:vector>
  </TitlesOfParts>
  <Company>University of Strathclyde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 Services</dc:creator>
  <cp:lastModifiedBy>Jamie Walker</cp:lastModifiedBy>
  <cp:revision>198</cp:revision>
  <dcterms:created xsi:type="dcterms:W3CDTF">2011-09-15T12:59:51Z</dcterms:created>
  <dcterms:modified xsi:type="dcterms:W3CDTF">2015-04-17T10:47:11Z</dcterms:modified>
</cp:coreProperties>
</file>